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5.svg" ContentType="image/svg+xml"/>
  <Override PartName="/ppt/media/image17.svg" ContentType="image/svg+xml"/>
  <Override PartName="/ppt/media/image2.svg" ContentType="image/svg+xml"/>
  <Override PartName="/ppt/media/image22.svg" ContentType="image/svg+xml"/>
  <Override PartName="/ppt/media/image24.svg" ContentType="image/svg+xml"/>
  <Override PartName="/ppt/media/image4.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257" r:id="rId4"/>
    <p:sldId id="258" r:id="rId5"/>
    <p:sldId id="330" r:id="rId6"/>
    <p:sldId id="331" r:id="rId8"/>
    <p:sldId id="382" r:id="rId9"/>
    <p:sldId id="332" r:id="rId10"/>
    <p:sldId id="262" r:id="rId11"/>
    <p:sldId id="263" r:id="rId12"/>
    <p:sldId id="278" r:id="rId13"/>
    <p:sldId id="266" r:id="rId14"/>
    <p:sldId id="276" r:id="rId15"/>
    <p:sldId id="360" r:id="rId16"/>
    <p:sldId id="383" r:id="rId17"/>
    <p:sldId id="385" r:id="rId18"/>
    <p:sldId id="358" r:id="rId19"/>
    <p:sldId id="388" r:id="rId20"/>
    <p:sldId id="408" r:id="rId21"/>
    <p:sldId id="387" r:id="rId22"/>
    <p:sldId id="389" r:id="rId23"/>
    <p:sldId id="409" r:id="rId24"/>
    <p:sldId id="410" r:id="rId25"/>
    <p:sldId id="270" r:id="rId26"/>
    <p:sldId id="399" r:id="rId27"/>
    <p:sldId id="401" r:id="rId28"/>
    <p:sldId id="400" r:id="rId29"/>
    <p:sldId id="403" r:id="rId30"/>
    <p:sldId id="384" r:id="rId31"/>
    <p:sldId id="405" r:id="rId32"/>
    <p:sldId id="406" r:id="rId33"/>
    <p:sldId id="407" r:id="rId34"/>
    <p:sldId id="275" r:id="rId35"/>
  </p:sldIdLst>
  <p:sldSz cx="18288000" cy="10287000"/>
  <p:notesSz cx="6858000" cy="9144000"/>
  <p:embeddedFontLst>
    <p:embeddedFont>
      <p:font typeface="黑体" panose="02010609060101010101" charset="-122"/>
      <p:regular r:id="rId39"/>
    </p:embeddedFont>
    <p:embeddedFont>
      <p:font typeface="Calibri" panose="020F0502020204030204" charset="0"/>
      <p:regular r:id="rId40"/>
      <p:bold r:id="rId41"/>
      <p:italic r:id="rId42"/>
      <p:boldItalic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0" userDrawn="1">
          <p15:clr>
            <a:srgbClr val="A4A3A4"/>
          </p15:clr>
        </p15:guide>
        <p15:guide id="2" pos="27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0" d="100"/>
          <a:sy n="70" d="100"/>
        </p:scale>
        <p:origin x="260" y="60"/>
      </p:cViewPr>
      <p:guideLst>
        <p:guide orient="horz" pos="2050"/>
        <p:guide pos="279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54.xml"/><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15.xml"/><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22.svg"/><Relationship Id="rId2" Type="http://schemas.openxmlformats.org/officeDocument/2006/relationships/image" Target="../media/image21.png"/><Relationship Id="rId12" Type="http://schemas.openxmlformats.org/officeDocument/2006/relationships/slideLayout" Target="../slideLayouts/slideLayout1.xml"/><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2.png"/><Relationship Id="rId7" Type="http://schemas.openxmlformats.org/officeDocument/2006/relationships/image" Target="../media/image9.png"/><Relationship Id="rId6" Type="http://schemas.openxmlformats.org/officeDocument/2006/relationships/tags" Target="../tags/tag18.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1.xml"/><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tags" Target="../tags/tag24.xml"/><Relationship Id="rId4" Type="http://schemas.openxmlformats.org/officeDocument/2006/relationships/image" Target="../media/image9.png"/><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9.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40.jpeg"/><Relationship Id="rId6" Type="http://schemas.openxmlformats.org/officeDocument/2006/relationships/image" Target="../media/image39.png"/><Relationship Id="rId5" Type="http://schemas.openxmlformats.org/officeDocument/2006/relationships/image" Target="../media/image9.png"/><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9.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9.png"/><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9.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9.png"/><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9.png"/><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9.png"/><Relationship Id="rId2" Type="http://schemas.openxmlformats.org/officeDocument/2006/relationships/tags" Target="../tags/tag49.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9.png"/><Relationship Id="rId2" Type="http://schemas.openxmlformats.org/officeDocument/2006/relationships/tags" Target="../tags/tag50.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oleObject" Target="../embeddings/oleObject2.bin"/><Relationship Id="rId5" Type="http://schemas.openxmlformats.org/officeDocument/2006/relationships/image" Target="../media/image55.wmf"/><Relationship Id="rId4" Type="http://schemas.openxmlformats.org/officeDocument/2006/relationships/oleObject" Target="../embeddings/oleObject1.bin"/><Relationship Id="rId3" Type="http://schemas.openxmlformats.org/officeDocument/2006/relationships/image" Target="../media/image9.png"/><Relationship Id="rId2" Type="http://schemas.openxmlformats.org/officeDocument/2006/relationships/tags" Target="../tags/tag53.xml"/><Relationship Id="rId10" Type="http://schemas.openxmlformats.org/officeDocument/2006/relationships/vmlDrawing" Target="../drawings/vmlDrawing1.v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sv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3" Type="http://schemas.openxmlformats.org/officeDocument/2006/relationships/image" Target="../media/image58.jpeg"/><Relationship Id="rId2" Type="http://schemas.openxmlformats.org/officeDocument/2006/relationships/image" Target="../media/image9.png"/><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1.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image" Target="../media/image17.svg"/><Relationship Id="rId11" Type="http://schemas.openxmlformats.org/officeDocument/2006/relationships/image" Target="../media/image16.png"/><Relationship Id="rId10" Type="http://schemas.openxmlformats.org/officeDocument/2006/relationships/image" Target="../media/image15.sv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3.xml"/><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sv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svg"/><Relationship Id="rId7" Type="http://schemas.openxmlformats.org/officeDocument/2006/relationships/image" Target="../media/image23.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17.svg"/><Relationship Id="rId10" Type="http://schemas.openxmlformats.org/officeDocument/2006/relationships/slideLayout" Target="../slideLayouts/slideLayout1.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32665"/>
            <a:ext cx="18288000" cy="4290556"/>
          </a:xfrm>
          <a:custGeom>
            <a:avLst/>
            <a:gdLst/>
            <a:ahLst/>
            <a:cxnLst/>
            <a:rect l="l" t="t" r="r" b="b"/>
            <a:pathLst>
              <a:path w="18288000" h="4290556">
                <a:moveTo>
                  <a:pt x="0" y="0"/>
                </a:moveTo>
                <a:lnTo>
                  <a:pt x="18288000" y="0"/>
                </a:lnTo>
                <a:lnTo>
                  <a:pt x="18288000" y="4290557"/>
                </a:lnTo>
                <a:lnTo>
                  <a:pt x="0" y="429055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zh-CN" altLang="en-US"/>
          </a:p>
        </p:txBody>
      </p:sp>
      <p:sp>
        <p:nvSpPr>
          <p:cNvPr id="3" name="AutoShape 3"/>
          <p:cNvSpPr/>
          <p:nvPr/>
        </p:nvSpPr>
        <p:spPr>
          <a:xfrm rot="11548">
            <a:off x="4930579" y="7430416"/>
            <a:ext cx="8506102" cy="0"/>
          </a:xfrm>
          <a:prstGeom prst="line">
            <a:avLst/>
          </a:prstGeom>
          <a:ln w="19050" cap="rnd">
            <a:solidFill>
              <a:srgbClr val="000000"/>
            </a:solidFill>
            <a:prstDash val="solid"/>
            <a:headEnd type="none" w="sm" len="sm"/>
            <a:tailEnd type="none" w="sm" len="sm"/>
          </a:ln>
        </p:spPr>
        <p:txBody>
          <a:bodyPr/>
          <a:lstStyle/>
          <a:p>
            <a:endParaRPr lang="zh-CN" altLang="en-US"/>
          </a:p>
        </p:txBody>
      </p:sp>
      <p:grpSp>
        <p:nvGrpSpPr>
          <p:cNvPr id="4" name="Group 4"/>
          <p:cNvGrpSpPr/>
          <p:nvPr/>
        </p:nvGrpSpPr>
        <p:grpSpPr>
          <a:xfrm rot="2422307">
            <a:off x="17644812" y="9732567"/>
            <a:ext cx="343050" cy="343551"/>
            <a:chOff x="0" y="0"/>
            <a:chExt cx="457400" cy="458068"/>
          </a:xfrm>
        </p:grpSpPr>
        <p:sp>
          <p:nvSpPr>
            <p:cNvPr id="5" name="Freeform 5"/>
            <p:cNvSpPr/>
            <p:nvPr/>
          </p:nvSpPr>
          <p:spPr>
            <a:xfrm>
              <a:off x="0" y="107950"/>
              <a:ext cx="349377" cy="350139"/>
            </a:xfrm>
            <a:custGeom>
              <a:avLst/>
              <a:gdLst/>
              <a:ahLst/>
              <a:cxnLst/>
              <a:rect l="l" t="t" r="r" b="b"/>
              <a:pathLst>
                <a:path w="349377" h="350139">
                  <a:moveTo>
                    <a:pt x="12700" y="0"/>
                  </a:moveTo>
                  <a:lnTo>
                    <a:pt x="336677" y="0"/>
                  </a:lnTo>
                  <a:cubicBezTo>
                    <a:pt x="343662" y="0"/>
                    <a:pt x="349377" y="5715"/>
                    <a:pt x="349377" y="12700"/>
                  </a:cubicBezTo>
                  <a:lnTo>
                    <a:pt x="349377" y="337439"/>
                  </a:lnTo>
                  <a:cubicBezTo>
                    <a:pt x="349377" y="344424"/>
                    <a:pt x="343662" y="350139"/>
                    <a:pt x="336677" y="350139"/>
                  </a:cubicBezTo>
                  <a:lnTo>
                    <a:pt x="12700" y="350139"/>
                  </a:lnTo>
                  <a:cubicBezTo>
                    <a:pt x="5715" y="350139"/>
                    <a:pt x="0" y="344424"/>
                    <a:pt x="0" y="337439"/>
                  </a:cubicBezTo>
                  <a:lnTo>
                    <a:pt x="0" y="12700"/>
                  </a:lnTo>
                  <a:cubicBezTo>
                    <a:pt x="0" y="5715"/>
                    <a:pt x="5715" y="0"/>
                    <a:pt x="12700" y="0"/>
                  </a:cubicBezTo>
                  <a:moveTo>
                    <a:pt x="12700" y="25400"/>
                  </a:moveTo>
                  <a:lnTo>
                    <a:pt x="12700" y="12700"/>
                  </a:lnTo>
                  <a:lnTo>
                    <a:pt x="25400" y="12700"/>
                  </a:lnTo>
                  <a:lnTo>
                    <a:pt x="25400" y="337439"/>
                  </a:lnTo>
                  <a:lnTo>
                    <a:pt x="12700" y="337439"/>
                  </a:lnTo>
                  <a:lnTo>
                    <a:pt x="12700" y="324739"/>
                  </a:lnTo>
                  <a:lnTo>
                    <a:pt x="336677" y="324739"/>
                  </a:lnTo>
                  <a:lnTo>
                    <a:pt x="336677" y="337439"/>
                  </a:lnTo>
                  <a:lnTo>
                    <a:pt x="323977" y="337439"/>
                  </a:lnTo>
                  <a:lnTo>
                    <a:pt x="323977" y="12700"/>
                  </a:lnTo>
                  <a:lnTo>
                    <a:pt x="336677" y="12700"/>
                  </a:lnTo>
                  <a:lnTo>
                    <a:pt x="336677" y="25400"/>
                  </a:lnTo>
                  <a:lnTo>
                    <a:pt x="12700" y="25400"/>
                  </a:lnTo>
                  <a:close/>
                </a:path>
              </a:pathLst>
            </a:custGeom>
            <a:solidFill>
              <a:srgbClr val="5B64CB">
                <a:alpha val="74902"/>
              </a:srgbClr>
            </a:solidFill>
          </p:spPr>
          <p:txBody>
            <a:bodyPr/>
            <a:lstStyle/>
            <a:p>
              <a:endParaRPr lang="zh-CN" altLang="en-US"/>
            </a:p>
          </p:txBody>
        </p:sp>
        <p:sp>
          <p:nvSpPr>
            <p:cNvPr id="6" name="Freeform 6"/>
            <p:cNvSpPr/>
            <p:nvPr/>
          </p:nvSpPr>
          <p:spPr>
            <a:xfrm>
              <a:off x="323977" y="-889"/>
              <a:ext cx="133350" cy="459867"/>
            </a:xfrm>
            <a:custGeom>
              <a:avLst/>
              <a:gdLst/>
              <a:ahLst/>
              <a:cxnLst/>
              <a:rect l="l" t="t" r="r" b="b"/>
              <a:pathLst>
                <a:path w="133350" h="459867">
                  <a:moveTo>
                    <a:pt x="3683" y="112649"/>
                  </a:moveTo>
                  <a:lnTo>
                    <a:pt x="111633" y="4699"/>
                  </a:lnTo>
                  <a:cubicBezTo>
                    <a:pt x="115316" y="1016"/>
                    <a:pt x="120777" y="0"/>
                    <a:pt x="125476" y="1905"/>
                  </a:cubicBezTo>
                  <a:cubicBezTo>
                    <a:pt x="130175" y="3810"/>
                    <a:pt x="133350" y="8509"/>
                    <a:pt x="133350" y="13589"/>
                  </a:cubicBezTo>
                  <a:lnTo>
                    <a:pt x="133350" y="338201"/>
                  </a:lnTo>
                  <a:cubicBezTo>
                    <a:pt x="133350" y="341630"/>
                    <a:pt x="131953" y="344805"/>
                    <a:pt x="129667" y="347218"/>
                  </a:cubicBezTo>
                  <a:lnTo>
                    <a:pt x="21717" y="455168"/>
                  </a:lnTo>
                  <a:cubicBezTo>
                    <a:pt x="18034" y="458851"/>
                    <a:pt x="12573" y="459867"/>
                    <a:pt x="7874" y="457962"/>
                  </a:cubicBezTo>
                  <a:cubicBezTo>
                    <a:pt x="3175" y="456057"/>
                    <a:pt x="0" y="451358"/>
                    <a:pt x="0" y="446278"/>
                  </a:cubicBezTo>
                  <a:lnTo>
                    <a:pt x="0" y="121539"/>
                  </a:lnTo>
                  <a:cubicBezTo>
                    <a:pt x="0" y="118110"/>
                    <a:pt x="1397" y="114935"/>
                    <a:pt x="3683" y="112522"/>
                  </a:cubicBezTo>
                  <a:moveTo>
                    <a:pt x="21590" y="130429"/>
                  </a:moveTo>
                  <a:lnTo>
                    <a:pt x="12573" y="121412"/>
                  </a:lnTo>
                  <a:lnTo>
                    <a:pt x="25273" y="121412"/>
                  </a:lnTo>
                  <a:lnTo>
                    <a:pt x="25273" y="446278"/>
                  </a:lnTo>
                  <a:lnTo>
                    <a:pt x="12573" y="446278"/>
                  </a:lnTo>
                  <a:lnTo>
                    <a:pt x="3556" y="437261"/>
                  </a:lnTo>
                  <a:lnTo>
                    <a:pt x="111506" y="329311"/>
                  </a:lnTo>
                  <a:lnTo>
                    <a:pt x="120523" y="338328"/>
                  </a:lnTo>
                  <a:lnTo>
                    <a:pt x="107823" y="338328"/>
                  </a:lnTo>
                  <a:lnTo>
                    <a:pt x="107823" y="13589"/>
                  </a:lnTo>
                  <a:lnTo>
                    <a:pt x="120523" y="13589"/>
                  </a:lnTo>
                  <a:lnTo>
                    <a:pt x="129540" y="22606"/>
                  </a:lnTo>
                  <a:lnTo>
                    <a:pt x="21590" y="130556"/>
                  </a:lnTo>
                  <a:close/>
                </a:path>
              </a:pathLst>
            </a:custGeom>
            <a:solidFill>
              <a:srgbClr val="4850A2">
                <a:alpha val="74902"/>
              </a:srgbClr>
            </a:solidFill>
          </p:spPr>
          <p:txBody>
            <a:bodyPr/>
            <a:lstStyle/>
            <a:p>
              <a:endParaRPr lang="zh-CN" altLang="en-US"/>
            </a:p>
          </p:txBody>
        </p:sp>
        <p:sp>
          <p:nvSpPr>
            <p:cNvPr id="7" name="Freeform 7"/>
            <p:cNvSpPr/>
            <p:nvPr/>
          </p:nvSpPr>
          <p:spPr>
            <a:xfrm>
              <a:off x="-889" y="0"/>
              <a:ext cx="459232" cy="133350"/>
            </a:xfrm>
            <a:custGeom>
              <a:avLst/>
              <a:gdLst/>
              <a:ahLst/>
              <a:cxnLst/>
              <a:rect l="l" t="t" r="r" b="b"/>
              <a:pathLst>
                <a:path w="459232" h="133350">
                  <a:moveTo>
                    <a:pt x="4572" y="111760"/>
                  </a:moveTo>
                  <a:lnTo>
                    <a:pt x="112649" y="3683"/>
                  </a:lnTo>
                  <a:cubicBezTo>
                    <a:pt x="114935" y="1397"/>
                    <a:pt x="118237" y="0"/>
                    <a:pt x="121539" y="0"/>
                  </a:cubicBezTo>
                  <a:lnTo>
                    <a:pt x="445643" y="0"/>
                  </a:lnTo>
                  <a:cubicBezTo>
                    <a:pt x="450723" y="0"/>
                    <a:pt x="455422" y="3048"/>
                    <a:pt x="457327" y="7874"/>
                  </a:cubicBezTo>
                  <a:cubicBezTo>
                    <a:pt x="459232" y="12700"/>
                    <a:pt x="458216" y="18034"/>
                    <a:pt x="454533" y="21717"/>
                  </a:cubicBezTo>
                  <a:lnTo>
                    <a:pt x="346583" y="129667"/>
                  </a:lnTo>
                  <a:cubicBezTo>
                    <a:pt x="344170" y="132080"/>
                    <a:pt x="340995" y="133350"/>
                    <a:pt x="337566" y="133350"/>
                  </a:cubicBezTo>
                  <a:lnTo>
                    <a:pt x="13589" y="133350"/>
                  </a:lnTo>
                  <a:cubicBezTo>
                    <a:pt x="8509" y="133350"/>
                    <a:pt x="3810" y="130302"/>
                    <a:pt x="1905" y="125476"/>
                  </a:cubicBezTo>
                  <a:cubicBezTo>
                    <a:pt x="0" y="120650"/>
                    <a:pt x="1016" y="115316"/>
                    <a:pt x="4572" y="111760"/>
                  </a:cubicBezTo>
                  <a:moveTo>
                    <a:pt x="22479" y="129667"/>
                  </a:moveTo>
                  <a:lnTo>
                    <a:pt x="13589" y="120650"/>
                  </a:lnTo>
                  <a:lnTo>
                    <a:pt x="13589" y="107950"/>
                  </a:lnTo>
                  <a:lnTo>
                    <a:pt x="337566" y="107950"/>
                  </a:lnTo>
                  <a:lnTo>
                    <a:pt x="337566" y="120650"/>
                  </a:lnTo>
                  <a:lnTo>
                    <a:pt x="328549" y="111760"/>
                  </a:lnTo>
                  <a:lnTo>
                    <a:pt x="436499" y="3810"/>
                  </a:lnTo>
                  <a:lnTo>
                    <a:pt x="445516" y="12827"/>
                  </a:lnTo>
                  <a:lnTo>
                    <a:pt x="445516" y="25400"/>
                  </a:lnTo>
                  <a:lnTo>
                    <a:pt x="121539" y="25400"/>
                  </a:lnTo>
                  <a:lnTo>
                    <a:pt x="121539" y="12700"/>
                  </a:lnTo>
                  <a:lnTo>
                    <a:pt x="130556" y="21717"/>
                  </a:lnTo>
                  <a:lnTo>
                    <a:pt x="22606" y="129667"/>
                  </a:lnTo>
                  <a:close/>
                </a:path>
              </a:pathLst>
            </a:custGeom>
            <a:solidFill>
              <a:srgbClr val="7B83D5">
                <a:alpha val="74902"/>
              </a:srgbClr>
            </a:solidFill>
          </p:spPr>
          <p:txBody>
            <a:bodyPr/>
            <a:lstStyle/>
            <a:p>
              <a:endParaRPr lang="zh-CN" altLang="en-US"/>
            </a:p>
          </p:txBody>
        </p:sp>
      </p:grpSp>
      <p:grpSp>
        <p:nvGrpSpPr>
          <p:cNvPr id="8" name="Group 8"/>
          <p:cNvGrpSpPr/>
          <p:nvPr/>
        </p:nvGrpSpPr>
        <p:grpSpPr>
          <a:xfrm rot="-8079361">
            <a:off x="4630315" y="7274117"/>
            <a:ext cx="279173" cy="279576"/>
            <a:chOff x="0" y="0"/>
            <a:chExt cx="372230" cy="372768"/>
          </a:xfrm>
        </p:grpSpPr>
        <p:sp>
          <p:nvSpPr>
            <p:cNvPr id="9" name="Freeform 9"/>
            <p:cNvSpPr/>
            <p:nvPr/>
          </p:nvSpPr>
          <p:spPr>
            <a:xfrm>
              <a:off x="0" y="86741"/>
              <a:ext cx="285496" cy="286004"/>
            </a:xfrm>
            <a:custGeom>
              <a:avLst/>
              <a:gdLst/>
              <a:ahLst/>
              <a:cxnLst/>
              <a:rect l="l" t="t" r="r" b="b"/>
              <a:pathLst>
                <a:path w="285496" h="286004">
                  <a:moveTo>
                    <a:pt x="12700" y="0"/>
                  </a:moveTo>
                  <a:lnTo>
                    <a:pt x="272796" y="0"/>
                  </a:lnTo>
                  <a:cubicBezTo>
                    <a:pt x="279781" y="0"/>
                    <a:pt x="285496" y="5715"/>
                    <a:pt x="285496" y="12700"/>
                  </a:cubicBezTo>
                  <a:lnTo>
                    <a:pt x="285496" y="273304"/>
                  </a:lnTo>
                  <a:cubicBezTo>
                    <a:pt x="285496" y="280289"/>
                    <a:pt x="279781" y="286004"/>
                    <a:pt x="272796" y="286004"/>
                  </a:cubicBezTo>
                  <a:lnTo>
                    <a:pt x="12700" y="286004"/>
                  </a:lnTo>
                  <a:cubicBezTo>
                    <a:pt x="5715" y="286004"/>
                    <a:pt x="0" y="280289"/>
                    <a:pt x="0" y="273304"/>
                  </a:cubicBezTo>
                  <a:lnTo>
                    <a:pt x="0" y="12700"/>
                  </a:lnTo>
                  <a:cubicBezTo>
                    <a:pt x="0" y="5715"/>
                    <a:pt x="5715" y="0"/>
                    <a:pt x="12700" y="0"/>
                  </a:cubicBezTo>
                  <a:moveTo>
                    <a:pt x="12700" y="25400"/>
                  </a:moveTo>
                  <a:lnTo>
                    <a:pt x="12700" y="12700"/>
                  </a:lnTo>
                  <a:lnTo>
                    <a:pt x="25400" y="12700"/>
                  </a:lnTo>
                  <a:lnTo>
                    <a:pt x="25400" y="273304"/>
                  </a:lnTo>
                  <a:lnTo>
                    <a:pt x="12700" y="273304"/>
                  </a:lnTo>
                  <a:lnTo>
                    <a:pt x="12700" y="260604"/>
                  </a:lnTo>
                  <a:lnTo>
                    <a:pt x="272796" y="260604"/>
                  </a:lnTo>
                  <a:lnTo>
                    <a:pt x="272796" y="273304"/>
                  </a:lnTo>
                  <a:lnTo>
                    <a:pt x="260096" y="273304"/>
                  </a:lnTo>
                  <a:lnTo>
                    <a:pt x="260096" y="12700"/>
                  </a:lnTo>
                  <a:lnTo>
                    <a:pt x="272796" y="12700"/>
                  </a:lnTo>
                  <a:lnTo>
                    <a:pt x="272796" y="25400"/>
                  </a:lnTo>
                  <a:lnTo>
                    <a:pt x="12700" y="25400"/>
                  </a:lnTo>
                  <a:close/>
                </a:path>
              </a:pathLst>
            </a:custGeom>
            <a:solidFill>
              <a:srgbClr val="8B8FE2"/>
            </a:solidFill>
          </p:spPr>
          <p:txBody>
            <a:bodyPr/>
            <a:lstStyle/>
            <a:p>
              <a:endParaRPr lang="zh-CN" altLang="en-US"/>
            </a:p>
          </p:txBody>
        </p:sp>
        <p:sp>
          <p:nvSpPr>
            <p:cNvPr id="10" name="Freeform 10"/>
            <p:cNvSpPr/>
            <p:nvPr/>
          </p:nvSpPr>
          <p:spPr>
            <a:xfrm>
              <a:off x="260096" y="-1016"/>
              <a:ext cx="112141" cy="374777"/>
            </a:xfrm>
            <a:custGeom>
              <a:avLst/>
              <a:gdLst/>
              <a:ahLst/>
              <a:cxnLst/>
              <a:rect l="l" t="t" r="r" b="b"/>
              <a:pathLst>
                <a:path w="112141" h="374777">
                  <a:moveTo>
                    <a:pt x="3683" y="91440"/>
                  </a:moveTo>
                  <a:lnTo>
                    <a:pt x="90424" y="4699"/>
                  </a:lnTo>
                  <a:cubicBezTo>
                    <a:pt x="94107" y="1016"/>
                    <a:pt x="99568" y="0"/>
                    <a:pt x="104267" y="1905"/>
                  </a:cubicBezTo>
                  <a:cubicBezTo>
                    <a:pt x="108966" y="3810"/>
                    <a:pt x="112141" y="8509"/>
                    <a:pt x="112141" y="13589"/>
                  </a:cubicBezTo>
                  <a:lnTo>
                    <a:pt x="112141" y="274320"/>
                  </a:lnTo>
                  <a:cubicBezTo>
                    <a:pt x="112141" y="277749"/>
                    <a:pt x="110744" y="280924"/>
                    <a:pt x="108458" y="283337"/>
                  </a:cubicBezTo>
                  <a:lnTo>
                    <a:pt x="21717" y="370078"/>
                  </a:lnTo>
                  <a:cubicBezTo>
                    <a:pt x="18034" y="373761"/>
                    <a:pt x="12573" y="374777"/>
                    <a:pt x="7874" y="372872"/>
                  </a:cubicBezTo>
                  <a:cubicBezTo>
                    <a:pt x="3175" y="370967"/>
                    <a:pt x="0" y="366268"/>
                    <a:pt x="0" y="361188"/>
                  </a:cubicBezTo>
                  <a:lnTo>
                    <a:pt x="0" y="100457"/>
                  </a:lnTo>
                  <a:cubicBezTo>
                    <a:pt x="0" y="97028"/>
                    <a:pt x="1397" y="93853"/>
                    <a:pt x="3683" y="91440"/>
                  </a:cubicBezTo>
                  <a:moveTo>
                    <a:pt x="21590" y="109347"/>
                  </a:moveTo>
                  <a:lnTo>
                    <a:pt x="12573" y="100330"/>
                  </a:lnTo>
                  <a:lnTo>
                    <a:pt x="25273" y="100330"/>
                  </a:lnTo>
                  <a:lnTo>
                    <a:pt x="25273" y="361061"/>
                  </a:lnTo>
                  <a:lnTo>
                    <a:pt x="12573" y="361061"/>
                  </a:lnTo>
                  <a:lnTo>
                    <a:pt x="3556" y="352044"/>
                  </a:lnTo>
                  <a:lnTo>
                    <a:pt x="90297" y="265303"/>
                  </a:lnTo>
                  <a:lnTo>
                    <a:pt x="99314" y="274320"/>
                  </a:lnTo>
                  <a:lnTo>
                    <a:pt x="86614" y="274320"/>
                  </a:lnTo>
                  <a:lnTo>
                    <a:pt x="86614" y="13716"/>
                  </a:lnTo>
                  <a:lnTo>
                    <a:pt x="99314" y="13716"/>
                  </a:lnTo>
                  <a:lnTo>
                    <a:pt x="108331" y="22733"/>
                  </a:lnTo>
                  <a:lnTo>
                    <a:pt x="21590" y="109474"/>
                  </a:lnTo>
                  <a:close/>
                </a:path>
              </a:pathLst>
            </a:custGeom>
            <a:solidFill>
              <a:srgbClr val="6F72B4"/>
            </a:solidFill>
          </p:spPr>
          <p:txBody>
            <a:bodyPr/>
            <a:lstStyle/>
            <a:p>
              <a:endParaRPr lang="zh-CN" altLang="en-US"/>
            </a:p>
          </p:txBody>
        </p:sp>
        <p:sp>
          <p:nvSpPr>
            <p:cNvPr id="11" name="Freeform 11"/>
            <p:cNvSpPr/>
            <p:nvPr/>
          </p:nvSpPr>
          <p:spPr>
            <a:xfrm>
              <a:off x="-889" y="0"/>
              <a:ext cx="374015" cy="112141"/>
            </a:xfrm>
            <a:custGeom>
              <a:avLst/>
              <a:gdLst/>
              <a:ahLst/>
              <a:cxnLst/>
              <a:rect l="l" t="t" r="r" b="b"/>
              <a:pathLst>
                <a:path w="374015" h="112141">
                  <a:moveTo>
                    <a:pt x="4572" y="90424"/>
                  </a:moveTo>
                  <a:lnTo>
                    <a:pt x="91313" y="3683"/>
                  </a:lnTo>
                  <a:cubicBezTo>
                    <a:pt x="93726" y="1397"/>
                    <a:pt x="96901" y="0"/>
                    <a:pt x="100330" y="0"/>
                  </a:cubicBezTo>
                  <a:lnTo>
                    <a:pt x="360426" y="0"/>
                  </a:lnTo>
                  <a:cubicBezTo>
                    <a:pt x="365506" y="0"/>
                    <a:pt x="370205" y="3048"/>
                    <a:pt x="372110" y="7874"/>
                  </a:cubicBezTo>
                  <a:cubicBezTo>
                    <a:pt x="374015" y="12700"/>
                    <a:pt x="372999" y="18034"/>
                    <a:pt x="369316" y="21717"/>
                  </a:cubicBezTo>
                  <a:lnTo>
                    <a:pt x="282702" y="108458"/>
                  </a:lnTo>
                  <a:cubicBezTo>
                    <a:pt x="280289" y="110871"/>
                    <a:pt x="277114" y="112141"/>
                    <a:pt x="273685" y="112141"/>
                  </a:cubicBezTo>
                  <a:lnTo>
                    <a:pt x="13589" y="112141"/>
                  </a:lnTo>
                  <a:cubicBezTo>
                    <a:pt x="8509" y="112141"/>
                    <a:pt x="3810" y="109093"/>
                    <a:pt x="1905" y="104267"/>
                  </a:cubicBezTo>
                  <a:cubicBezTo>
                    <a:pt x="0" y="99441"/>
                    <a:pt x="1016" y="94107"/>
                    <a:pt x="4699" y="90424"/>
                  </a:cubicBezTo>
                  <a:moveTo>
                    <a:pt x="22606" y="108458"/>
                  </a:moveTo>
                  <a:lnTo>
                    <a:pt x="13589" y="99441"/>
                  </a:lnTo>
                  <a:lnTo>
                    <a:pt x="13589" y="86741"/>
                  </a:lnTo>
                  <a:lnTo>
                    <a:pt x="273685" y="86741"/>
                  </a:lnTo>
                  <a:lnTo>
                    <a:pt x="273685" y="99441"/>
                  </a:lnTo>
                  <a:lnTo>
                    <a:pt x="264668" y="90424"/>
                  </a:lnTo>
                  <a:lnTo>
                    <a:pt x="351409" y="3683"/>
                  </a:lnTo>
                  <a:lnTo>
                    <a:pt x="360426" y="12700"/>
                  </a:lnTo>
                  <a:lnTo>
                    <a:pt x="360426" y="25400"/>
                  </a:lnTo>
                  <a:lnTo>
                    <a:pt x="100330" y="25400"/>
                  </a:lnTo>
                  <a:lnTo>
                    <a:pt x="100330" y="12700"/>
                  </a:lnTo>
                  <a:lnTo>
                    <a:pt x="109347" y="21717"/>
                  </a:lnTo>
                  <a:lnTo>
                    <a:pt x="22606" y="108458"/>
                  </a:lnTo>
                  <a:close/>
                </a:path>
              </a:pathLst>
            </a:custGeom>
            <a:solidFill>
              <a:srgbClr val="A2A5E7"/>
            </a:solidFill>
          </p:spPr>
          <p:txBody>
            <a:bodyPr/>
            <a:lstStyle/>
            <a:p>
              <a:endParaRPr lang="zh-CN" altLang="en-US"/>
            </a:p>
          </p:txBody>
        </p:sp>
      </p:grpSp>
      <p:grpSp>
        <p:nvGrpSpPr>
          <p:cNvPr id="12" name="Group 12"/>
          <p:cNvGrpSpPr/>
          <p:nvPr/>
        </p:nvGrpSpPr>
        <p:grpSpPr>
          <a:xfrm rot="-8079361">
            <a:off x="17927799" y="9472304"/>
            <a:ext cx="181050" cy="181302"/>
            <a:chOff x="0" y="0"/>
            <a:chExt cx="241400" cy="241736"/>
          </a:xfrm>
        </p:grpSpPr>
        <p:sp>
          <p:nvSpPr>
            <p:cNvPr id="13" name="Freeform 13"/>
            <p:cNvSpPr/>
            <p:nvPr/>
          </p:nvSpPr>
          <p:spPr>
            <a:xfrm>
              <a:off x="0" y="53975"/>
              <a:ext cx="187452" cy="187706"/>
            </a:xfrm>
            <a:custGeom>
              <a:avLst/>
              <a:gdLst/>
              <a:ahLst/>
              <a:cxnLst/>
              <a:rect l="l" t="t" r="r" b="b"/>
              <a:pathLst>
                <a:path w="187452" h="187706">
                  <a:moveTo>
                    <a:pt x="12700" y="0"/>
                  </a:moveTo>
                  <a:lnTo>
                    <a:pt x="174752" y="0"/>
                  </a:ln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moveTo>
                    <a:pt x="12700" y="25400"/>
                  </a:move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lnTo>
                    <a:pt x="12700" y="25400"/>
                  </a:lnTo>
                  <a:close/>
                </a:path>
              </a:pathLst>
            </a:custGeom>
            <a:solidFill>
              <a:srgbClr val="8B8FE2">
                <a:alpha val="89804"/>
              </a:srgbClr>
            </a:solidFill>
          </p:spPr>
          <p:txBody>
            <a:bodyPr/>
            <a:lstStyle/>
            <a:p>
              <a:endParaRPr lang="zh-CN" altLang="en-US"/>
            </a:p>
          </p:txBody>
        </p:sp>
        <p:sp>
          <p:nvSpPr>
            <p:cNvPr id="14" name="Freeform 14"/>
            <p:cNvSpPr/>
            <p:nvPr/>
          </p:nvSpPr>
          <p:spPr>
            <a:xfrm>
              <a:off x="162052" y="-1016"/>
              <a:ext cx="79375" cy="243713"/>
            </a:xfrm>
            <a:custGeom>
              <a:avLst/>
              <a:gdLst/>
              <a:ahLst/>
              <a:cxnLst/>
              <a:rect l="l" t="t" r="r" b="b"/>
              <a:pathLst>
                <a:path w="79375" h="243713">
                  <a:moveTo>
                    <a:pt x="3683" y="58801"/>
                  </a:moveTo>
                  <a:lnTo>
                    <a:pt x="57658" y="4699"/>
                  </a:lnTo>
                  <a:cubicBezTo>
                    <a:pt x="61341" y="1016"/>
                    <a:pt x="66802" y="0"/>
                    <a:pt x="71501" y="1905"/>
                  </a:cubicBezTo>
                  <a:cubicBezTo>
                    <a:pt x="76200" y="3810"/>
                    <a:pt x="79375" y="8509"/>
                    <a:pt x="79375" y="13589"/>
                  </a:cubicBezTo>
                  <a:lnTo>
                    <a:pt x="79375" y="176022"/>
                  </a:lnTo>
                  <a:cubicBezTo>
                    <a:pt x="79375" y="179451"/>
                    <a:pt x="77978" y="182626"/>
                    <a:pt x="75692" y="185039"/>
                  </a:cubicBezTo>
                  <a:lnTo>
                    <a:pt x="21717" y="239014"/>
                  </a:lnTo>
                  <a:cubicBezTo>
                    <a:pt x="18034" y="242697"/>
                    <a:pt x="12573" y="243713"/>
                    <a:pt x="7874" y="241808"/>
                  </a:cubicBezTo>
                  <a:cubicBezTo>
                    <a:pt x="3175" y="239903"/>
                    <a:pt x="0" y="235204"/>
                    <a:pt x="0" y="230124"/>
                  </a:cubicBezTo>
                  <a:lnTo>
                    <a:pt x="0" y="67691"/>
                  </a:lnTo>
                  <a:cubicBezTo>
                    <a:pt x="0" y="64262"/>
                    <a:pt x="1397" y="61087"/>
                    <a:pt x="3683" y="58674"/>
                  </a:cubicBezTo>
                  <a:moveTo>
                    <a:pt x="21590" y="76581"/>
                  </a:moveTo>
                  <a:lnTo>
                    <a:pt x="12573" y="67564"/>
                  </a:lnTo>
                  <a:lnTo>
                    <a:pt x="25273" y="67564"/>
                  </a:lnTo>
                  <a:lnTo>
                    <a:pt x="25273" y="229997"/>
                  </a:lnTo>
                  <a:lnTo>
                    <a:pt x="12573" y="229997"/>
                  </a:lnTo>
                  <a:lnTo>
                    <a:pt x="3556" y="220980"/>
                  </a:lnTo>
                  <a:lnTo>
                    <a:pt x="57531" y="167005"/>
                  </a:lnTo>
                  <a:lnTo>
                    <a:pt x="66548" y="176022"/>
                  </a:lnTo>
                  <a:lnTo>
                    <a:pt x="53848" y="176022"/>
                  </a:lnTo>
                  <a:lnTo>
                    <a:pt x="53848" y="13716"/>
                  </a:lnTo>
                  <a:lnTo>
                    <a:pt x="66548" y="13716"/>
                  </a:lnTo>
                  <a:lnTo>
                    <a:pt x="75565" y="22733"/>
                  </a:lnTo>
                  <a:lnTo>
                    <a:pt x="21590" y="76708"/>
                  </a:lnTo>
                  <a:close/>
                </a:path>
              </a:pathLst>
            </a:custGeom>
            <a:solidFill>
              <a:srgbClr val="6F72B4">
                <a:alpha val="89804"/>
              </a:srgbClr>
            </a:solidFill>
          </p:spPr>
          <p:txBody>
            <a:bodyPr/>
            <a:lstStyle/>
            <a:p>
              <a:endParaRPr lang="zh-CN" altLang="en-US"/>
            </a:p>
          </p:txBody>
        </p:sp>
        <p:sp>
          <p:nvSpPr>
            <p:cNvPr id="15" name="Freeform 15"/>
            <p:cNvSpPr/>
            <p:nvPr/>
          </p:nvSpPr>
          <p:spPr>
            <a:xfrm>
              <a:off x="-889" y="0"/>
              <a:ext cx="243205" cy="79375"/>
            </a:xfrm>
            <a:custGeom>
              <a:avLst/>
              <a:gdLst/>
              <a:ahLst/>
              <a:cxnLst/>
              <a:rect l="l" t="t" r="r" b="b"/>
              <a:pathLst>
                <a:path w="243205" h="79375">
                  <a:moveTo>
                    <a:pt x="4572" y="57785"/>
                  </a:moveTo>
                  <a:lnTo>
                    <a:pt x="58547" y="3683"/>
                  </a:lnTo>
                  <a:cubicBezTo>
                    <a:pt x="60960" y="1397"/>
                    <a:pt x="64262" y="0"/>
                    <a:pt x="67564" y="0"/>
                  </a:cubicBezTo>
                  <a:lnTo>
                    <a:pt x="229616" y="0"/>
                  </a:lnTo>
                  <a:cubicBezTo>
                    <a:pt x="234696" y="0"/>
                    <a:pt x="239395" y="3048"/>
                    <a:pt x="241300" y="7874"/>
                  </a:cubicBezTo>
                  <a:cubicBezTo>
                    <a:pt x="243205" y="12700"/>
                    <a:pt x="242189" y="18034"/>
                    <a:pt x="238506" y="21717"/>
                  </a:cubicBezTo>
                  <a:lnTo>
                    <a:pt x="184531" y="75692"/>
                  </a:lnTo>
                  <a:cubicBezTo>
                    <a:pt x="182118" y="78105"/>
                    <a:pt x="178943" y="79375"/>
                    <a:pt x="175514" y="79375"/>
                  </a:cubicBezTo>
                  <a:lnTo>
                    <a:pt x="13589" y="79375"/>
                  </a:lnTo>
                  <a:cubicBezTo>
                    <a:pt x="8509" y="79375"/>
                    <a:pt x="3810" y="76327"/>
                    <a:pt x="1905" y="71501"/>
                  </a:cubicBezTo>
                  <a:cubicBezTo>
                    <a:pt x="0" y="66675"/>
                    <a:pt x="1016" y="61341"/>
                    <a:pt x="4699" y="57658"/>
                  </a:cubicBezTo>
                  <a:moveTo>
                    <a:pt x="22606" y="75692"/>
                  </a:moveTo>
                  <a:lnTo>
                    <a:pt x="13589" y="66675"/>
                  </a:lnTo>
                  <a:lnTo>
                    <a:pt x="13589" y="53975"/>
                  </a:lnTo>
                  <a:lnTo>
                    <a:pt x="175641" y="53975"/>
                  </a:lnTo>
                  <a:lnTo>
                    <a:pt x="175641" y="66675"/>
                  </a:lnTo>
                  <a:lnTo>
                    <a:pt x="166624" y="57658"/>
                  </a:lnTo>
                  <a:lnTo>
                    <a:pt x="220599" y="3683"/>
                  </a:lnTo>
                  <a:lnTo>
                    <a:pt x="229616" y="12700"/>
                  </a:lnTo>
                  <a:lnTo>
                    <a:pt x="229616" y="25400"/>
                  </a:lnTo>
                  <a:lnTo>
                    <a:pt x="67564" y="25400"/>
                  </a:lnTo>
                  <a:lnTo>
                    <a:pt x="67564" y="12700"/>
                  </a:lnTo>
                  <a:lnTo>
                    <a:pt x="76581" y="21717"/>
                  </a:lnTo>
                  <a:lnTo>
                    <a:pt x="22606" y="75692"/>
                  </a:lnTo>
                  <a:close/>
                </a:path>
              </a:pathLst>
            </a:custGeom>
            <a:solidFill>
              <a:srgbClr val="A2A5E7">
                <a:alpha val="89804"/>
              </a:srgbClr>
            </a:solidFill>
          </p:spPr>
          <p:txBody>
            <a:bodyPr/>
            <a:lstStyle/>
            <a:p>
              <a:endParaRPr lang="zh-CN" altLang="en-US"/>
            </a:p>
          </p:txBody>
        </p:sp>
      </p:grpSp>
      <p:grpSp>
        <p:nvGrpSpPr>
          <p:cNvPr id="16" name="Group 16"/>
          <p:cNvGrpSpPr/>
          <p:nvPr/>
        </p:nvGrpSpPr>
        <p:grpSpPr>
          <a:xfrm>
            <a:off x="9712654" y="8163237"/>
            <a:ext cx="5075369" cy="797940"/>
            <a:chOff x="0" y="0"/>
            <a:chExt cx="5630420" cy="1063920"/>
          </a:xfrm>
        </p:grpSpPr>
        <p:sp>
          <p:nvSpPr>
            <p:cNvPr id="17" name="Freeform 17"/>
            <p:cNvSpPr/>
            <p:nvPr/>
          </p:nvSpPr>
          <p:spPr>
            <a:xfrm>
              <a:off x="0" y="0"/>
              <a:ext cx="5630418" cy="1063879"/>
            </a:xfrm>
            <a:custGeom>
              <a:avLst/>
              <a:gdLst/>
              <a:ahLst/>
              <a:cxnLst/>
              <a:rect l="l" t="t" r="r" b="b"/>
              <a:pathLst>
                <a:path w="5630418" h="1063879">
                  <a:moveTo>
                    <a:pt x="0" y="0"/>
                  </a:moveTo>
                  <a:lnTo>
                    <a:pt x="5630418" y="0"/>
                  </a:lnTo>
                  <a:lnTo>
                    <a:pt x="5630418" y="1063879"/>
                  </a:lnTo>
                  <a:lnTo>
                    <a:pt x="0" y="1063879"/>
                  </a:lnTo>
                  <a:close/>
                </a:path>
              </a:pathLst>
            </a:custGeom>
            <a:solidFill>
              <a:srgbClr val="5B64CB"/>
            </a:solidFill>
          </p:spPr>
          <p:txBody>
            <a:bodyPr/>
            <a:lstStyle/>
            <a:p>
              <a:endParaRPr lang="zh-CN" altLang="en-US"/>
            </a:p>
          </p:txBody>
        </p:sp>
      </p:grpSp>
      <p:grpSp>
        <p:nvGrpSpPr>
          <p:cNvPr id="18" name="Group 18"/>
          <p:cNvGrpSpPr/>
          <p:nvPr/>
        </p:nvGrpSpPr>
        <p:grpSpPr>
          <a:xfrm>
            <a:off x="9575206" y="8062385"/>
            <a:ext cx="5450571" cy="810879"/>
            <a:chOff x="0" y="0"/>
            <a:chExt cx="5655820" cy="1081172"/>
          </a:xfrm>
        </p:grpSpPr>
        <p:sp>
          <p:nvSpPr>
            <p:cNvPr id="19" name="Freeform 19"/>
            <p:cNvSpPr/>
            <p:nvPr/>
          </p:nvSpPr>
          <p:spPr>
            <a:xfrm>
              <a:off x="12700" y="12700"/>
              <a:ext cx="5630418" cy="1055751"/>
            </a:xfrm>
            <a:custGeom>
              <a:avLst/>
              <a:gdLst/>
              <a:ahLst/>
              <a:cxnLst/>
              <a:rect l="l" t="t" r="r" b="b"/>
              <a:pathLst>
                <a:path w="5630418" h="1055751">
                  <a:moveTo>
                    <a:pt x="0" y="0"/>
                  </a:moveTo>
                  <a:lnTo>
                    <a:pt x="5630418" y="0"/>
                  </a:lnTo>
                  <a:lnTo>
                    <a:pt x="5630418" y="1055751"/>
                  </a:lnTo>
                  <a:lnTo>
                    <a:pt x="0" y="1055751"/>
                  </a:lnTo>
                  <a:close/>
                </a:path>
              </a:pathLst>
            </a:custGeom>
            <a:solidFill>
              <a:srgbClr val="FFFFFF"/>
            </a:solidFill>
          </p:spPr>
          <p:txBody>
            <a:bodyPr/>
            <a:lstStyle/>
            <a:p>
              <a:endParaRPr lang="zh-CN" altLang="en-US"/>
            </a:p>
          </p:txBody>
        </p:sp>
        <p:sp>
          <p:nvSpPr>
            <p:cNvPr id="20" name="Freeform 20"/>
            <p:cNvSpPr/>
            <p:nvPr/>
          </p:nvSpPr>
          <p:spPr>
            <a:xfrm>
              <a:off x="0" y="0"/>
              <a:ext cx="5655818" cy="1081151"/>
            </a:xfrm>
            <a:custGeom>
              <a:avLst/>
              <a:gdLst/>
              <a:ahLst/>
              <a:cxnLst/>
              <a:rect l="l" t="t" r="r" b="b"/>
              <a:pathLst>
                <a:path w="5655818" h="1081151">
                  <a:moveTo>
                    <a:pt x="12700" y="0"/>
                  </a:moveTo>
                  <a:lnTo>
                    <a:pt x="5643118" y="0"/>
                  </a:lnTo>
                  <a:cubicBezTo>
                    <a:pt x="5650103" y="0"/>
                    <a:pt x="5655818" y="5715"/>
                    <a:pt x="5655818" y="12700"/>
                  </a:cubicBezTo>
                  <a:lnTo>
                    <a:pt x="5655818" y="1068451"/>
                  </a:lnTo>
                  <a:cubicBezTo>
                    <a:pt x="5655818" y="1075436"/>
                    <a:pt x="5650103" y="1081151"/>
                    <a:pt x="5643118" y="1081151"/>
                  </a:cubicBezTo>
                  <a:lnTo>
                    <a:pt x="12700" y="1081151"/>
                  </a:lnTo>
                  <a:cubicBezTo>
                    <a:pt x="5715" y="1081151"/>
                    <a:pt x="0" y="1075436"/>
                    <a:pt x="0" y="1068451"/>
                  </a:cubicBezTo>
                  <a:lnTo>
                    <a:pt x="0" y="12700"/>
                  </a:lnTo>
                  <a:cubicBezTo>
                    <a:pt x="0" y="5715"/>
                    <a:pt x="5715" y="0"/>
                    <a:pt x="12700" y="0"/>
                  </a:cubicBezTo>
                  <a:moveTo>
                    <a:pt x="12700" y="25400"/>
                  </a:moveTo>
                  <a:lnTo>
                    <a:pt x="12700" y="12700"/>
                  </a:lnTo>
                  <a:lnTo>
                    <a:pt x="25400" y="12700"/>
                  </a:lnTo>
                  <a:lnTo>
                    <a:pt x="25400" y="1068451"/>
                  </a:lnTo>
                  <a:lnTo>
                    <a:pt x="12700" y="1068451"/>
                  </a:lnTo>
                  <a:lnTo>
                    <a:pt x="12700" y="1055751"/>
                  </a:lnTo>
                  <a:lnTo>
                    <a:pt x="5643118" y="1055751"/>
                  </a:lnTo>
                  <a:lnTo>
                    <a:pt x="5643118" y="1068451"/>
                  </a:lnTo>
                  <a:lnTo>
                    <a:pt x="5630418" y="1068451"/>
                  </a:lnTo>
                  <a:lnTo>
                    <a:pt x="5630418" y="12700"/>
                  </a:lnTo>
                  <a:lnTo>
                    <a:pt x="5643118" y="12700"/>
                  </a:lnTo>
                  <a:lnTo>
                    <a:pt x="5643118" y="25400"/>
                  </a:lnTo>
                  <a:lnTo>
                    <a:pt x="12700" y="25400"/>
                  </a:lnTo>
                  <a:close/>
                </a:path>
              </a:pathLst>
            </a:custGeom>
            <a:solidFill>
              <a:srgbClr val="5B64CB"/>
            </a:solidFill>
          </p:spPr>
          <p:txBody>
            <a:bodyPr/>
            <a:lstStyle/>
            <a:p>
              <a:endParaRPr lang="zh-CN" altLang="en-US"/>
            </a:p>
          </p:txBody>
        </p:sp>
      </p:grpSp>
      <p:grpSp>
        <p:nvGrpSpPr>
          <p:cNvPr id="21" name="Group 21"/>
          <p:cNvGrpSpPr/>
          <p:nvPr/>
        </p:nvGrpSpPr>
        <p:grpSpPr>
          <a:xfrm>
            <a:off x="3179095" y="8163237"/>
            <a:ext cx="5365932" cy="797909"/>
            <a:chOff x="-3044093" y="0"/>
            <a:chExt cx="7154575" cy="1063879"/>
          </a:xfrm>
        </p:grpSpPr>
        <p:sp>
          <p:nvSpPr>
            <p:cNvPr id="22" name="Freeform 22"/>
            <p:cNvSpPr/>
            <p:nvPr/>
          </p:nvSpPr>
          <p:spPr>
            <a:xfrm>
              <a:off x="-3044093" y="0"/>
              <a:ext cx="7154575" cy="1063879"/>
            </a:xfrm>
            <a:custGeom>
              <a:avLst/>
              <a:gdLst/>
              <a:ahLst/>
              <a:cxnLst/>
              <a:rect l="l" t="t" r="r" b="b"/>
              <a:pathLst>
                <a:path w="4110482" h="1063879">
                  <a:moveTo>
                    <a:pt x="0" y="0"/>
                  </a:moveTo>
                  <a:lnTo>
                    <a:pt x="4110482" y="0"/>
                  </a:lnTo>
                  <a:lnTo>
                    <a:pt x="4110482" y="1063879"/>
                  </a:lnTo>
                  <a:lnTo>
                    <a:pt x="0" y="1063879"/>
                  </a:lnTo>
                  <a:close/>
                </a:path>
              </a:pathLst>
            </a:custGeom>
            <a:solidFill>
              <a:srgbClr val="8B8FE2"/>
            </a:solidFill>
          </p:spPr>
          <p:txBody>
            <a:bodyPr/>
            <a:lstStyle/>
            <a:p>
              <a:endParaRPr lang="zh-CN" altLang="en-US"/>
            </a:p>
          </p:txBody>
        </p:sp>
      </p:grpSp>
      <p:grpSp>
        <p:nvGrpSpPr>
          <p:cNvPr id="23" name="Group 23"/>
          <p:cNvGrpSpPr/>
          <p:nvPr/>
        </p:nvGrpSpPr>
        <p:grpSpPr>
          <a:xfrm>
            <a:off x="3060168" y="8062385"/>
            <a:ext cx="5598538" cy="810879"/>
            <a:chOff x="0" y="0"/>
            <a:chExt cx="4135822" cy="1081172"/>
          </a:xfrm>
        </p:grpSpPr>
        <p:sp>
          <p:nvSpPr>
            <p:cNvPr id="24" name="Freeform 24"/>
            <p:cNvSpPr/>
            <p:nvPr/>
          </p:nvSpPr>
          <p:spPr>
            <a:xfrm>
              <a:off x="12700" y="12700"/>
              <a:ext cx="4110482" cy="1055751"/>
            </a:xfrm>
            <a:custGeom>
              <a:avLst/>
              <a:gdLst/>
              <a:ahLst/>
              <a:cxnLst/>
              <a:rect l="l" t="t" r="r" b="b"/>
              <a:pathLst>
                <a:path w="4110482" h="1055751">
                  <a:moveTo>
                    <a:pt x="0" y="0"/>
                  </a:moveTo>
                  <a:lnTo>
                    <a:pt x="4110482" y="0"/>
                  </a:lnTo>
                  <a:lnTo>
                    <a:pt x="4110482" y="1055751"/>
                  </a:lnTo>
                  <a:lnTo>
                    <a:pt x="0" y="1055751"/>
                  </a:lnTo>
                  <a:close/>
                </a:path>
              </a:pathLst>
            </a:custGeom>
            <a:solidFill>
              <a:srgbClr val="FFFFFF"/>
            </a:solidFill>
          </p:spPr>
          <p:txBody>
            <a:bodyPr/>
            <a:lstStyle/>
            <a:p>
              <a:endParaRPr lang="zh-CN" altLang="en-US" dirty="0"/>
            </a:p>
          </p:txBody>
        </p:sp>
        <p:sp>
          <p:nvSpPr>
            <p:cNvPr id="25" name="Freeform 25"/>
            <p:cNvSpPr/>
            <p:nvPr/>
          </p:nvSpPr>
          <p:spPr>
            <a:xfrm>
              <a:off x="0" y="0"/>
              <a:ext cx="4135882" cy="1081151"/>
            </a:xfrm>
            <a:custGeom>
              <a:avLst/>
              <a:gdLst/>
              <a:ahLst/>
              <a:cxnLst/>
              <a:rect l="l" t="t" r="r" b="b"/>
              <a:pathLst>
                <a:path w="4135882" h="1081151">
                  <a:moveTo>
                    <a:pt x="12700" y="0"/>
                  </a:moveTo>
                  <a:lnTo>
                    <a:pt x="4123182" y="0"/>
                  </a:lnTo>
                  <a:cubicBezTo>
                    <a:pt x="4130167" y="0"/>
                    <a:pt x="4135882" y="5715"/>
                    <a:pt x="4135882" y="12700"/>
                  </a:cubicBezTo>
                  <a:lnTo>
                    <a:pt x="4135882" y="1068451"/>
                  </a:lnTo>
                  <a:cubicBezTo>
                    <a:pt x="4135882" y="1075436"/>
                    <a:pt x="4130167" y="1081151"/>
                    <a:pt x="4123182" y="1081151"/>
                  </a:cubicBezTo>
                  <a:lnTo>
                    <a:pt x="12700" y="1081151"/>
                  </a:lnTo>
                  <a:cubicBezTo>
                    <a:pt x="5715" y="1081151"/>
                    <a:pt x="0" y="1075436"/>
                    <a:pt x="0" y="1068451"/>
                  </a:cubicBezTo>
                  <a:lnTo>
                    <a:pt x="0" y="12700"/>
                  </a:lnTo>
                  <a:cubicBezTo>
                    <a:pt x="0" y="5715"/>
                    <a:pt x="5715" y="0"/>
                    <a:pt x="12700" y="0"/>
                  </a:cubicBezTo>
                  <a:moveTo>
                    <a:pt x="12700" y="25400"/>
                  </a:moveTo>
                  <a:lnTo>
                    <a:pt x="12700" y="12700"/>
                  </a:lnTo>
                  <a:lnTo>
                    <a:pt x="25400" y="12700"/>
                  </a:lnTo>
                  <a:lnTo>
                    <a:pt x="25400" y="1068451"/>
                  </a:lnTo>
                  <a:lnTo>
                    <a:pt x="12700" y="1068451"/>
                  </a:lnTo>
                  <a:lnTo>
                    <a:pt x="12700" y="1055751"/>
                  </a:lnTo>
                  <a:lnTo>
                    <a:pt x="4123182" y="1055751"/>
                  </a:lnTo>
                  <a:lnTo>
                    <a:pt x="4123182" y="1068451"/>
                  </a:lnTo>
                  <a:lnTo>
                    <a:pt x="4110482" y="1068451"/>
                  </a:lnTo>
                  <a:lnTo>
                    <a:pt x="4110482" y="12700"/>
                  </a:lnTo>
                  <a:lnTo>
                    <a:pt x="4123182" y="12700"/>
                  </a:lnTo>
                  <a:lnTo>
                    <a:pt x="4123182" y="25400"/>
                  </a:lnTo>
                  <a:lnTo>
                    <a:pt x="12700" y="25400"/>
                  </a:lnTo>
                  <a:close/>
                </a:path>
              </a:pathLst>
            </a:custGeom>
            <a:solidFill>
              <a:srgbClr val="5B64CB"/>
            </a:solidFill>
          </p:spPr>
          <p:txBody>
            <a:bodyPr/>
            <a:lstStyle/>
            <a:p>
              <a:endParaRPr lang="zh-CN" altLang="en-US"/>
            </a:p>
          </p:txBody>
        </p:sp>
      </p:grpSp>
      <p:sp>
        <p:nvSpPr>
          <p:cNvPr id="28" name="TextBox 28"/>
          <p:cNvSpPr txBox="1"/>
          <p:nvPr/>
        </p:nvSpPr>
        <p:spPr>
          <a:xfrm>
            <a:off x="397785" y="1316117"/>
            <a:ext cx="17492430" cy="3794308"/>
          </a:xfrm>
          <a:prstGeom prst="rect">
            <a:avLst/>
          </a:prstGeom>
        </p:spPr>
        <p:txBody>
          <a:bodyPr lIns="0" tIns="0" rIns="0" bIns="0" rtlCol="0" anchor="t">
            <a:spAutoFit/>
          </a:bodyPr>
          <a:lstStyle/>
          <a:p>
            <a:pPr algn="ctr">
              <a:lnSpc>
                <a:spcPts val="15300"/>
              </a:lnSpc>
            </a:pPr>
            <a:r>
              <a:rPr lang="zh-CN" altLang="en-US" sz="11500" spc="450" dirty="0">
                <a:solidFill>
                  <a:srgbClr val="FFFFFF"/>
                </a:solidFill>
              </a:rPr>
              <a:t>基于 </a:t>
            </a:r>
            <a:r>
              <a:rPr lang="en-US" altLang="zh-CN" sz="11500" spc="450" dirty="0">
                <a:solidFill>
                  <a:srgbClr val="FFFFFF"/>
                </a:solidFill>
              </a:rPr>
              <a:t>ARIMA-LSTM </a:t>
            </a:r>
            <a:r>
              <a:rPr lang="zh-CN" altLang="en-US" sz="11500" spc="450" dirty="0">
                <a:solidFill>
                  <a:srgbClr val="FFFFFF"/>
                </a:solidFill>
              </a:rPr>
              <a:t>模型的物流网络预测</a:t>
            </a:r>
            <a:endParaRPr lang="zh-CN" altLang="en-US" sz="11500" spc="450" dirty="0">
              <a:solidFill>
                <a:srgbClr val="FFFFFF"/>
              </a:solidFill>
            </a:endParaRPr>
          </a:p>
        </p:txBody>
      </p:sp>
      <p:sp>
        <p:nvSpPr>
          <p:cNvPr id="29" name="TextBox 29"/>
          <p:cNvSpPr txBox="1"/>
          <p:nvPr/>
        </p:nvSpPr>
        <p:spPr>
          <a:xfrm>
            <a:off x="2" y="6528828"/>
            <a:ext cx="18287998" cy="645795"/>
          </a:xfrm>
          <a:prstGeom prst="rect">
            <a:avLst/>
          </a:prstGeom>
        </p:spPr>
        <p:txBody>
          <a:bodyPr lIns="0" tIns="0" rIns="0" bIns="0" rtlCol="0" anchor="t">
            <a:spAutoFit/>
          </a:bodyPr>
          <a:lstStyle/>
          <a:p>
            <a:pPr algn="ctr">
              <a:lnSpc>
                <a:spcPts val="5040"/>
              </a:lnSpc>
            </a:pPr>
            <a:r>
              <a:rPr lang="zh-CN" altLang="en-US" sz="4200" spc="1200">
                <a:solidFill>
                  <a:srgbClr val="5B64CB"/>
                </a:solidFill>
                <a:ea typeface="思源黑体-粗体 Medium"/>
              </a:rPr>
              <a:t>大数据专题研究项目报告</a:t>
            </a:r>
            <a:endParaRPr lang="zh-CN" altLang="en-US" sz="4200" spc="1200">
              <a:solidFill>
                <a:srgbClr val="5B64CB"/>
              </a:solidFill>
              <a:ea typeface="思源黑体-粗体 Medium"/>
            </a:endParaRPr>
          </a:p>
        </p:txBody>
      </p:sp>
      <p:sp>
        <p:nvSpPr>
          <p:cNvPr id="30" name="TextBox 30"/>
          <p:cNvSpPr txBox="1"/>
          <p:nvPr/>
        </p:nvSpPr>
        <p:spPr>
          <a:xfrm>
            <a:off x="10280499" y="8283410"/>
            <a:ext cx="4039935" cy="368935"/>
          </a:xfrm>
          <a:prstGeom prst="rect">
            <a:avLst/>
          </a:prstGeom>
        </p:spPr>
        <p:txBody>
          <a:bodyPr lIns="0" tIns="0" rIns="0" bIns="0" rtlCol="0" anchor="t">
            <a:spAutoFit/>
          </a:bodyPr>
          <a:lstStyle/>
          <a:p>
            <a:pPr marL="0" lvl="0" indent="0" algn="ctr">
              <a:lnSpc>
                <a:spcPts val="2880"/>
              </a:lnSpc>
              <a:spcBef>
                <a:spcPct val="0"/>
              </a:spcBef>
            </a:pPr>
            <a:r>
              <a:rPr lang="en-US" sz="2400" u="none" spc="180" dirty="0">
                <a:solidFill>
                  <a:srgbClr val="595959"/>
                </a:solidFill>
                <a:ea typeface="思源黑体-粗体" panose="020B0400000000000000" charset="-122"/>
              </a:rPr>
              <a:t>汇报时间：2024</a:t>
            </a:r>
            <a:r>
              <a:rPr lang="zh-CN" altLang="en-US" sz="2400" u="none" spc="180" dirty="0">
                <a:solidFill>
                  <a:srgbClr val="595959"/>
                </a:solidFill>
                <a:ea typeface="思源黑体-粗体" panose="020B0400000000000000" charset="-122"/>
              </a:rPr>
              <a:t>年</a:t>
            </a:r>
            <a:r>
              <a:rPr lang="en-US" altLang="zh-CN" sz="2400" u="none" spc="180" dirty="0">
                <a:solidFill>
                  <a:srgbClr val="595959"/>
                </a:solidFill>
                <a:ea typeface="思源黑体-粗体" panose="020B0400000000000000" charset="-122"/>
              </a:rPr>
              <a:t>6</a:t>
            </a:r>
            <a:r>
              <a:rPr lang="zh-CN" altLang="en-US" sz="2400" u="none" spc="180" dirty="0">
                <a:solidFill>
                  <a:srgbClr val="595959"/>
                </a:solidFill>
                <a:ea typeface="思源黑体-粗体" panose="020B0400000000000000" charset="-122"/>
              </a:rPr>
              <a:t>月</a:t>
            </a:r>
            <a:r>
              <a:rPr lang="en-US" altLang="zh-CN" sz="2400" u="none" spc="180" dirty="0">
                <a:solidFill>
                  <a:srgbClr val="595959"/>
                </a:solidFill>
                <a:ea typeface="思源黑体-粗体" panose="020B0400000000000000" charset="-122"/>
              </a:rPr>
              <a:t>3</a:t>
            </a:r>
            <a:r>
              <a:rPr lang="zh-CN" altLang="en-US" sz="2400" u="none" spc="180" dirty="0">
                <a:solidFill>
                  <a:srgbClr val="595959"/>
                </a:solidFill>
                <a:ea typeface="思源黑体-粗体" panose="020B0400000000000000" charset="-122"/>
              </a:rPr>
              <a:t>日</a:t>
            </a:r>
            <a:endParaRPr lang="en-US" sz="2400" u="none" spc="180" dirty="0">
              <a:solidFill>
                <a:srgbClr val="595959"/>
              </a:solidFill>
              <a:ea typeface="思源黑体-粗体" panose="020B0400000000000000" charset="-122"/>
            </a:endParaRPr>
          </a:p>
        </p:txBody>
      </p:sp>
      <p:sp>
        <p:nvSpPr>
          <p:cNvPr id="31" name="TextBox 31"/>
          <p:cNvSpPr txBox="1"/>
          <p:nvPr/>
        </p:nvSpPr>
        <p:spPr>
          <a:xfrm>
            <a:off x="3102610" y="8259445"/>
            <a:ext cx="5581650" cy="1107440"/>
          </a:xfrm>
          <a:prstGeom prst="rect">
            <a:avLst/>
          </a:prstGeom>
        </p:spPr>
        <p:txBody>
          <a:bodyPr wrap="square" lIns="0" tIns="0" rIns="0" bIns="0" rtlCol="0" anchor="t">
            <a:noAutofit/>
          </a:bodyPr>
          <a:lstStyle/>
          <a:p>
            <a:pPr algn="ctr">
              <a:lnSpc>
                <a:spcPts val="2880"/>
              </a:lnSpc>
            </a:pPr>
            <a:r>
              <a:rPr lang="en-US" sz="2400" spc="180" dirty="0" err="1">
                <a:solidFill>
                  <a:srgbClr val="595959"/>
                </a:solidFill>
                <a:ea typeface="思源黑体-粗体" panose="020B0400000000000000" charset="-122"/>
              </a:rPr>
              <a:t>汇报人</a:t>
            </a:r>
            <a:r>
              <a:rPr lang="en-US" sz="2400" spc="180" dirty="0">
                <a:solidFill>
                  <a:srgbClr val="595959"/>
                </a:solidFill>
                <a:ea typeface="思源黑体-粗体" panose="020B0400000000000000" charset="-122"/>
              </a:rPr>
              <a:t>：</a:t>
            </a:r>
            <a:r>
              <a:rPr lang="zh-CN" altLang="en-US" sz="2400" spc="180" dirty="0">
                <a:solidFill>
                  <a:srgbClr val="595959"/>
                </a:solidFill>
                <a:ea typeface="思源黑体-粗体" panose="020B0400000000000000" charset="-122"/>
              </a:rPr>
              <a:t>陈飞扬、余旺</a:t>
            </a:r>
            <a:endParaRPr lang="en-US" sz="2400" spc="180" dirty="0">
              <a:solidFill>
                <a:srgbClr val="595959"/>
              </a:solidFill>
              <a:ea typeface="思源黑体-粗体" panose="020B04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5"/>
          <p:cNvSpPr/>
          <p:nvPr>
            <p:custDataLst>
              <p:tags r:id="rId1"/>
            </p:custDataLst>
          </p:nvPr>
        </p:nvSpPr>
        <p:spPr>
          <a:xfrm>
            <a:off x="1562100" y="1581150"/>
            <a:ext cx="11175365" cy="2538133"/>
          </a:xfrm>
          <a:custGeom>
            <a:avLst/>
            <a:gdLst/>
            <a:ahLst/>
            <a:cxnLst/>
            <a:rect l="l" t="t" r="r" b="b"/>
            <a:pathLst>
              <a:path w="5351885" h="2948172">
                <a:moveTo>
                  <a:pt x="0" y="0"/>
                </a:moveTo>
                <a:lnTo>
                  <a:pt x="5351885" y="0"/>
                </a:lnTo>
                <a:lnTo>
                  <a:pt x="5351885" y="2948172"/>
                </a:lnTo>
                <a:lnTo>
                  <a:pt x="0" y="2948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4" name="Freeform 4"/>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14" name="Freeform 14"/>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grpSp>
        <p:nvGrpSpPr>
          <p:cNvPr id="15" name="Group 15"/>
          <p:cNvGrpSpPr/>
          <p:nvPr/>
        </p:nvGrpSpPr>
        <p:grpSpPr>
          <a:xfrm rot="-2887067">
            <a:off x="17654166" y="229785"/>
            <a:ext cx="342551" cy="343050"/>
            <a:chOff x="0" y="0"/>
            <a:chExt cx="456734" cy="457400"/>
          </a:xfrm>
        </p:grpSpPr>
        <p:sp>
          <p:nvSpPr>
            <p:cNvPr id="16" name="Freeform 16"/>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17" name="Freeform 17"/>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18" name="Freeform 18"/>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19" name="Group 19"/>
          <p:cNvGrpSpPr/>
          <p:nvPr/>
        </p:nvGrpSpPr>
        <p:grpSpPr>
          <a:xfrm rot="6128247">
            <a:off x="17973015" y="649186"/>
            <a:ext cx="181050" cy="181301"/>
            <a:chOff x="0" y="0"/>
            <a:chExt cx="241400" cy="241734"/>
          </a:xfrm>
        </p:grpSpPr>
        <p:sp>
          <p:nvSpPr>
            <p:cNvPr id="20" name="Freeform 20"/>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1" name="Freeform 21"/>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2" name="Freeform 22"/>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23" name="TextBox 23"/>
          <p:cNvSpPr txBox="1"/>
          <p:nvPr/>
        </p:nvSpPr>
        <p:spPr>
          <a:xfrm>
            <a:off x="1624980" y="163741"/>
            <a:ext cx="3292720" cy="641201"/>
          </a:xfrm>
          <a:prstGeom prst="rect">
            <a:avLst/>
          </a:prstGeom>
        </p:spPr>
        <p:txBody>
          <a:bodyPr lIns="0" tIns="0" rIns="0" bIns="0" rtlCol="0" anchor="t">
            <a:spAutoFit/>
          </a:bodyPr>
          <a:lstStyle/>
          <a:p>
            <a:pPr marL="0" lvl="0" indent="0" algn="l">
              <a:lnSpc>
                <a:spcPts val="5040"/>
              </a:lnSpc>
              <a:spcBef>
                <a:spcPct val="0"/>
              </a:spcBef>
            </a:pPr>
            <a:r>
              <a:rPr lang="zh-CN" altLang="en-US" sz="4200" u="none" spc="450" dirty="0">
                <a:solidFill>
                  <a:srgbClr val="FFFFFF"/>
                </a:solidFill>
                <a:ea typeface="思源黑体-粗体 Medium"/>
              </a:rPr>
              <a:t>数据</a:t>
            </a:r>
            <a:r>
              <a:rPr lang="zh-CN" altLang="en-US" sz="4200" spc="450" dirty="0">
                <a:solidFill>
                  <a:srgbClr val="FFFFFF"/>
                </a:solidFill>
                <a:ea typeface="思源黑体-粗体 Medium"/>
              </a:rPr>
              <a:t>预处理</a:t>
            </a:r>
            <a:endParaRPr lang="zh-CN" altLang="en-US" sz="4200" u="none" spc="450" dirty="0">
              <a:solidFill>
                <a:srgbClr val="FFFFFF"/>
              </a:solidFill>
              <a:ea typeface="思源黑体-粗体 Medium"/>
            </a:endParaRPr>
          </a:p>
        </p:txBody>
      </p:sp>
      <p:sp>
        <p:nvSpPr>
          <p:cNvPr id="24" name="TextBox 24"/>
          <p:cNvSpPr txBox="1"/>
          <p:nvPr/>
        </p:nvSpPr>
        <p:spPr>
          <a:xfrm>
            <a:off x="233830" y="163741"/>
            <a:ext cx="1066847" cy="638175"/>
          </a:xfrm>
          <a:prstGeom prst="rect">
            <a:avLst/>
          </a:prstGeom>
        </p:spPr>
        <p:txBody>
          <a:bodyPr lIns="0" tIns="0" rIns="0" bIns="0" rtlCol="0" anchor="t">
            <a:spAutoFit/>
          </a:bodyPr>
          <a:lstStyle/>
          <a:p>
            <a:pPr marL="0" lvl="0" indent="0" algn="ctr">
              <a:lnSpc>
                <a:spcPts val="5040"/>
              </a:lnSpc>
              <a:spcBef>
                <a:spcPct val="0"/>
              </a:spcBef>
            </a:pPr>
            <a:r>
              <a:rPr lang="en-US" sz="4200" u="none" spc="450">
                <a:solidFill>
                  <a:srgbClr val="000000"/>
                </a:solidFill>
                <a:latin typeface="思源黑体-粗体 Heavy"/>
              </a:rPr>
              <a:t>02</a:t>
            </a:r>
            <a:endParaRPr lang="en-US" sz="4200" u="none" spc="450">
              <a:solidFill>
                <a:srgbClr val="000000"/>
              </a:solidFill>
              <a:latin typeface="思源黑体-粗体 Heavy"/>
            </a:endParaRPr>
          </a:p>
        </p:txBody>
      </p:sp>
      <p:sp>
        <p:nvSpPr>
          <p:cNvPr id="9" name="TextBox 8"/>
          <p:cNvSpPr txBox="1"/>
          <p:nvPr>
            <p:custDataLst>
              <p:tags r:id="rId8"/>
            </p:custDataLst>
          </p:nvPr>
        </p:nvSpPr>
        <p:spPr>
          <a:xfrm>
            <a:off x="1983998" y="1613449"/>
            <a:ext cx="5867401" cy="1102866"/>
          </a:xfrm>
          <a:prstGeom prst="rect">
            <a:avLst/>
          </a:prstGeom>
        </p:spPr>
        <p:txBody>
          <a:bodyPr wrap="square" lIns="0" tIns="0" rIns="0" bIns="0" rtlCol="0" anchor="t">
            <a:spAutoFit/>
          </a:bodyPr>
          <a:lstStyle/>
          <a:p>
            <a:pPr marL="0" lvl="0" indent="0" algn="l">
              <a:lnSpc>
                <a:spcPts val="4320"/>
              </a:lnSpc>
              <a:spcBef>
                <a:spcPct val="0"/>
              </a:spcBef>
            </a:pPr>
            <a:r>
              <a:rPr lang="zh-CN" altLang="en-US" sz="3600" spc="450" dirty="0">
                <a:solidFill>
                  <a:srgbClr val="FFFFFF"/>
                </a:solidFill>
              </a:rPr>
              <a:t>以</a:t>
            </a:r>
            <a:r>
              <a:rPr lang="en-US" altLang="zh-CN" sz="3600" spc="450" dirty="0">
                <a:solidFill>
                  <a:srgbClr val="FFFFFF"/>
                </a:solidFill>
              </a:rPr>
              <a:t>SC1</a:t>
            </a:r>
            <a:r>
              <a:rPr lang="zh-CN" altLang="en-US" sz="3600" spc="450" dirty="0">
                <a:solidFill>
                  <a:srgbClr val="FFFFFF"/>
                </a:solidFill>
              </a:rPr>
              <a:t>，</a:t>
            </a:r>
            <a:r>
              <a:rPr lang="en-US" altLang="zh-CN" sz="3600" spc="450" dirty="0">
                <a:solidFill>
                  <a:srgbClr val="FFFFFF"/>
                </a:solidFill>
              </a:rPr>
              <a:t>SC36</a:t>
            </a:r>
            <a:r>
              <a:rPr lang="zh-CN" altLang="en-US" sz="3600" spc="450" dirty="0">
                <a:solidFill>
                  <a:srgbClr val="FFFFFF"/>
                </a:solidFill>
              </a:rPr>
              <a:t>，</a:t>
            </a:r>
            <a:r>
              <a:rPr lang="en-US" altLang="zh-CN" sz="3600" spc="450" dirty="0">
                <a:solidFill>
                  <a:srgbClr val="FFFFFF"/>
                </a:solidFill>
              </a:rPr>
              <a:t>SC57</a:t>
            </a:r>
            <a:r>
              <a:rPr lang="zh-CN" altLang="en-US" sz="3600" spc="450" dirty="0">
                <a:solidFill>
                  <a:srgbClr val="FFFFFF"/>
                </a:solidFill>
              </a:rPr>
              <a:t>为例</a:t>
            </a:r>
            <a:br>
              <a:rPr lang="en-US" altLang="zh-CN" sz="3600" dirty="0"/>
            </a:br>
            <a:endParaRPr lang="zh-CN" altLang="en-US" sz="3600" u="none" spc="450" dirty="0">
              <a:solidFill>
                <a:srgbClr val="FFFFFF"/>
              </a:solidFill>
              <a:ea typeface="思源黑体-粗体 Medium"/>
            </a:endParaRPr>
          </a:p>
        </p:txBody>
      </p:sp>
      <p:sp>
        <p:nvSpPr>
          <p:cNvPr id="12" name="文本框 11"/>
          <p:cNvSpPr txBox="1"/>
          <p:nvPr/>
        </p:nvSpPr>
        <p:spPr>
          <a:xfrm>
            <a:off x="1714501" y="2052364"/>
            <a:ext cx="11022964" cy="2123658"/>
          </a:xfrm>
          <a:prstGeom prst="rect">
            <a:avLst/>
          </a:prstGeom>
          <a:noFill/>
        </p:spPr>
        <p:txBody>
          <a:bodyPr wrap="square" rtlCol="0">
            <a:spAutoFit/>
          </a:bodyPr>
          <a:lstStyle/>
          <a:p>
            <a:r>
              <a:rPr lang="zh-CN" altLang="en-US" sz="2400" spc="450" dirty="0">
                <a:solidFill>
                  <a:srgbClr val="FFFFFF"/>
                </a:solidFill>
              </a:rPr>
              <a:t>如果分拣中心的样本满足满足正态分布检验，我们则采用 </a:t>
            </a:r>
            <a:r>
              <a:rPr lang="en-US" altLang="zh-CN" sz="2400" spc="450" dirty="0">
                <a:solidFill>
                  <a:srgbClr val="FFFFFF"/>
                </a:solidFill>
              </a:rPr>
              <a:t>3σ </a:t>
            </a:r>
            <a:r>
              <a:rPr lang="zh-CN" altLang="en-US" sz="2400" spc="450" dirty="0">
                <a:solidFill>
                  <a:srgbClr val="FFFFFF"/>
                </a:solidFill>
              </a:rPr>
              <a:t>检验，反之，我们采用箱线图对异常值进行检测。箱型图是一种用于显示一组数据分布的图表，通常定义 </a:t>
            </a:r>
            <a:r>
              <a:rPr lang="en-US" altLang="zh-CN" sz="2400" spc="450" dirty="0">
                <a:solidFill>
                  <a:srgbClr val="FFFFFF"/>
                </a:solidFill>
              </a:rPr>
              <a:t>Q1 </a:t>
            </a:r>
            <a:r>
              <a:rPr lang="zh-CN" altLang="en-US" sz="2400" spc="450" dirty="0">
                <a:solidFill>
                  <a:srgbClr val="FFFFFF"/>
                </a:solidFill>
              </a:rPr>
              <a:t>是第一四分位数</a:t>
            </a:r>
            <a:r>
              <a:rPr lang="en-US" altLang="zh-CN" sz="2400" spc="450" dirty="0">
                <a:solidFill>
                  <a:srgbClr val="FFFFFF"/>
                </a:solidFill>
              </a:rPr>
              <a:t>,Q3 </a:t>
            </a:r>
            <a:r>
              <a:rPr lang="zh-CN" altLang="en-US" sz="2400" spc="450" dirty="0">
                <a:solidFill>
                  <a:srgbClr val="FFFFFF"/>
                </a:solidFill>
              </a:rPr>
              <a:t>是第三四分位数</a:t>
            </a:r>
            <a:r>
              <a:rPr lang="en-US" altLang="zh-CN" sz="2400" spc="450" dirty="0">
                <a:solidFill>
                  <a:srgbClr val="FFFFFF"/>
                </a:solidFill>
              </a:rPr>
              <a:t>,IQR </a:t>
            </a:r>
            <a:r>
              <a:rPr lang="zh-CN" altLang="en-US" sz="2400" spc="450" dirty="0">
                <a:solidFill>
                  <a:srgbClr val="FFFFFF"/>
                </a:solidFill>
              </a:rPr>
              <a:t>是四分位间距。其中“异常值”为小于</a:t>
            </a:r>
            <a:r>
              <a:rPr lang="en-US" altLang="zh-CN" sz="2400" spc="450" dirty="0">
                <a:solidFill>
                  <a:srgbClr val="FFFFFF"/>
                </a:solidFill>
              </a:rPr>
              <a:t>Q1-1.5IQR </a:t>
            </a:r>
            <a:r>
              <a:rPr lang="zh-CN" altLang="en-US" sz="2400" spc="450" dirty="0">
                <a:solidFill>
                  <a:srgbClr val="FFFFFF"/>
                </a:solidFill>
              </a:rPr>
              <a:t>或大于 </a:t>
            </a:r>
            <a:r>
              <a:rPr lang="en-US" altLang="zh-CN" sz="2400" spc="450" dirty="0">
                <a:solidFill>
                  <a:srgbClr val="FFFFFF"/>
                </a:solidFill>
              </a:rPr>
              <a:t>Q3 +1.5IQR </a:t>
            </a:r>
            <a:r>
              <a:rPr lang="zh-CN" altLang="en-US" sz="2400" spc="450" dirty="0">
                <a:solidFill>
                  <a:srgbClr val="FFFFFF"/>
                </a:solidFill>
              </a:rPr>
              <a:t>的值</a:t>
            </a:r>
            <a:r>
              <a:rPr lang="zh-CN" altLang="en-US" sz="3600" spc="450" dirty="0">
                <a:solidFill>
                  <a:srgbClr val="FFFFFF"/>
                </a:solidFill>
              </a:rPr>
              <a:t>。</a:t>
            </a:r>
            <a:endParaRPr lang="zh-CN" altLang="en-US" sz="3600" spc="450" dirty="0">
              <a:solidFill>
                <a:srgbClr val="FFFFFF"/>
              </a:solidFill>
            </a:endParaRPr>
          </a:p>
        </p:txBody>
      </p:sp>
      <p:sp>
        <p:nvSpPr>
          <p:cNvPr id="2" name="矩形 1"/>
          <p:cNvSpPr/>
          <p:nvPr/>
        </p:nvSpPr>
        <p:spPr>
          <a:xfrm>
            <a:off x="6418221" y="4528587"/>
            <a:ext cx="1447800"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0" y="6274129"/>
            <a:ext cx="9214710" cy="2891343"/>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3800" y="6057647"/>
            <a:ext cx="9574658" cy="3370026"/>
          </a:xfrm>
          <a:prstGeom prst="rect">
            <a:avLst/>
          </a:prstGeom>
        </p:spPr>
      </p:pic>
      <p:pic>
        <p:nvPicPr>
          <p:cNvPr id="25" name="图片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146" y="4381330"/>
            <a:ext cx="18288000" cy="59161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059162">
            <a:off x="4904396" y="897356"/>
            <a:ext cx="8479209" cy="8492289"/>
            <a:chOff x="0" y="0"/>
            <a:chExt cx="11305612" cy="11323052"/>
          </a:xfrm>
        </p:grpSpPr>
        <p:sp>
          <p:nvSpPr>
            <p:cNvPr id="3" name="Freeform 3"/>
            <p:cNvSpPr/>
            <p:nvPr/>
          </p:nvSpPr>
          <p:spPr>
            <a:xfrm>
              <a:off x="2820035" y="0"/>
              <a:ext cx="8485632" cy="8503031"/>
            </a:xfrm>
            <a:custGeom>
              <a:avLst/>
              <a:gdLst/>
              <a:ahLst/>
              <a:cxnLst/>
              <a:rect l="l" t="t" r="r" b="b"/>
              <a:pathLst>
                <a:path w="8485632" h="8503031">
                  <a:moveTo>
                    <a:pt x="8472932" y="8503031"/>
                  </a:moveTo>
                  <a:lnTo>
                    <a:pt x="12700" y="8503031"/>
                  </a:lnTo>
                  <a:cubicBezTo>
                    <a:pt x="5715" y="8503031"/>
                    <a:pt x="0" y="8497316"/>
                    <a:pt x="0" y="8490331"/>
                  </a:cubicBezTo>
                  <a:lnTo>
                    <a:pt x="0" y="12700"/>
                  </a:lnTo>
                  <a:cubicBezTo>
                    <a:pt x="0" y="5715"/>
                    <a:pt x="5715" y="0"/>
                    <a:pt x="12700" y="0"/>
                  </a:cubicBezTo>
                  <a:lnTo>
                    <a:pt x="8472932" y="0"/>
                  </a:lnTo>
                  <a:cubicBezTo>
                    <a:pt x="8479917" y="0"/>
                    <a:pt x="8485632" y="5715"/>
                    <a:pt x="8485632" y="12700"/>
                  </a:cubicBezTo>
                  <a:lnTo>
                    <a:pt x="8485632" y="8490331"/>
                  </a:lnTo>
                  <a:cubicBezTo>
                    <a:pt x="8485632" y="8497316"/>
                    <a:pt x="8479917" y="8503031"/>
                    <a:pt x="8472932" y="8503031"/>
                  </a:cubicBezTo>
                  <a:moveTo>
                    <a:pt x="8472932" y="8477631"/>
                  </a:moveTo>
                  <a:lnTo>
                    <a:pt x="8472932" y="8490331"/>
                  </a:lnTo>
                  <a:lnTo>
                    <a:pt x="8460232" y="8490331"/>
                  </a:lnTo>
                  <a:lnTo>
                    <a:pt x="8460232" y="12700"/>
                  </a:lnTo>
                  <a:lnTo>
                    <a:pt x="8472932" y="12700"/>
                  </a:lnTo>
                  <a:lnTo>
                    <a:pt x="8472932" y="25400"/>
                  </a:lnTo>
                  <a:lnTo>
                    <a:pt x="12700" y="25400"/>
                  </a:lnTo>
                  <a:lnTo>
                    <a:pt x="12700" y="12700"/>
                  </a:lnTo>
                  <a:lnTo>
                    <a:pt x="25400" y="12700"/>
                  </a:lnTo>
                  <a:lnTo>
                    <a:pt x="25400" y="8490331"/>
                  </a:lnTo>
                  <a:lnTo>
                    <a:pt x="12700" y="8490331"/>
                  </a:lnTo>
                  <a:lnTo>
                    <a:pt x="12700" y="8477631"/>
                  </a:lnTo>
                  <a:lnTo>
                    <a:pt x="8472932" y="8477631"/>
                  </a:lnTo>
                  <a:close/>
                </a:path>
              </a:pathLst>
            </a:custGeom>
            <a:solidFill>
              <a:srgbClr val="5B64CB">
                <a:alpha val="29804"/>
              </a:srgbClr>
            </a:solidFill>
          </p:spPr>
          <p:txBody>
            <a:bodyPr/>
            <a:lstStyle/>
            <a:p>
              <a:endParaRPr lang="zh-CN" altLang="en-US"/>
            </a:p>
          </p:txBody>
        </p:sp>
        <p:sp>
          <p:nvSpPr>
            <p:cNvPr id="4" name="Freeform 4"/>
            <p:cNvSpPr/>
            <p:nvPr/>
          </p:nvSpPr>
          <p:spPr>
            <a:xfrm>
              <a:off x="0" y="-1016"/>
              <a:ext cx="2845435" cy="11325098"/>
            </a:xfrm>
            <a:custGeom>
              <a:avLst/>
              <a:gdLst/>
              <a:ahLst/>
              <a:cxnLst/>
              <a:rect l="l" t="t" r="r" b="b"/>
              <a:pathLst>
                <a:path w="2845435" h="11325098">
                  <a:moveTo>
                    <a:pt x="2841752" y="8500237"/>
                  </a:moveTo>
                  <a:lnTo>
                    <a:pt x="21717" y="11320399"/>
                  </a:lnTo>
                  <a:cubicBezTo>
                    <a:pt x="18034" y="11324081"/>
                    <a:pt x="12573" y="11325098"/>
                    <a:pt x="7874" y="11323192"/>
                  </a:cubicBezTo>
                  <a:cubicBezTo>
                    <a:pt x="3175" y="11321288"/>
                    <a:pt x="0" y="11316589"/>
                    <a:pt x="0" y="11311509"/>
                  </a:cubicBezTo>
                  <a:lnTo>
                    <a:pt x="0" y="2833751"/>
                  </a:lnTo>
                  <a:cubicBezTo>
                    <a:pt x="0" y="2830322"/>
                    <a:pt x="1397" y="2827147"/>
                    <a:pt x="3683" y="2824734"/>
                  </a:cubicBezTo>
                  <a:lnTo>
                    <a:pt x="2823718" y="4699"/>
                  </a:lnTo>
                  <a:cubicBezTo>
                    <a:pt x="2827401" y="1016"/>
                    <a:pt x="2832862" y="0"/>
                    <a:pt x="2837561" y="1905"/>
                  </a:cubicBezTo>
                  <a:cubicBezTo>
                    <a:pt x="2842260" y="3810"/>
                    <a:pt x="2845435" y="8509"/>
                    <a:pt x="2845435" y="13589"/>
                  </a:cubicBezTo>
                  <a:lnTo>
                    <a:pt x="2845435" y="8491347"/>
                  </a:lnTo>
                  <a:cubicBezTo>
                    <a:pt x="2845435" y="8494777"/>
                    <a:pt x="2844038" y="8497952"/>
                    <a:pt x="2841752" y="8500365"/>
                  </a:cubicBezTo>
                  <a:moveTo>
                    <a:pt x="2823845" y="8482457"/>
                  </a:moveTo>
                  <a:lnTo>
                    <a:pt x="2832862" y="8491474"/>
                  </a:lnTo>
                  <a:lnTo>
                    <a:pt x="2820162" y="8491474"/>
                  </a:lnTo>
                  <a:lnTo>
                    <a:pt x="2820162" y="13716"/>
                  </a:lnTo>
                  <a:lnTo>
                    <a:pt x="2832862" y="13716"/>
                  </a:lnTo>
                  <a:lnTo>
                    <a:pt x="2841879" y="22733"/>
                  </a:lnTo>
                  <a:lnTo>
                    <a:pt x="21717" y="2842768"/>
                  </a:lnTo>
                  <a:lnTo>
                    <a:pt x="12700" y="2833751"/>
                  </a:lnTo>
                  <a:lnTo>
                    <a:pt x="25400" y="2833751"/>
                  </a:lnTo>
                  <a:lnTo>
                    <a:pt x="25400" y="11311382"/>
                  </a:lnTo>
                  <a:lnTo>
                    <a:pt x="12700" y="11311382"/>
                  </a:lnTo>
                  <a:lnTo>
                    <a:pt x="3683" y="11302365"/>
                  </a:lnTo>
                  <a:lnTo>
                    <a:pt x="2823718" y="8482330"/>
                  </a:lnTo>
                  <a:close/>
                </a:path>
              </a:pathLst>
            </a:custGeom>
            <a:solidFill>
              <a:srgbClr val="4850A2">
                <a:alpha val="29804"/>
              </a:srgbClr>
            </a:solidFill>
          </p:spPr>
          <p:txBody>
            <a:bodyPr/>
            <a:lstStyle/>
            <a:p>
              <a:endParaRPr lang="zh-CN" altLang="en-US"/>
            </a:p>
          </p:txBody>
        </p:sp>
        <p:sp>
          <p:nvSpPr>
            <p:cNvPr id="5" name="Freeform 5"/>
            <p:cNvSpPr/>
            <p:nvPr/>
          </p:nvSpPr>
          <p:spPr>
            <a:xfrm>
              <a:off x="-889" y="8477631"/>
              <a:ext cx="11307445" cy="2845434"/>
            </a:xfrm>
            <a:custGeom>
              <a:avLst/>
              <a:gdLst/>
              <a:ahLst/>
              <a:cxnLst/>
              <a:rect l="l" t="t" r="r" b="b"/>
              <a:pathLst>
                <a:path w="11307445" h="2845434">
                  <a:moveTo>
                    <a:pt x="11302746" y="21590"/>
                  </a:moveTo>
                  <a:lnTo>
                    <a:pt x="8482711" y="2841752"/>
                  </a:lnTo>
                  <a:cubicBezTo>
                    <a:pt x="8480298" y="2844165"/>
                    <a:pt x="8477123" y="2845434"/>
                    <a:pt x="8473694" y="2845434"/>
                  </a:cubicBezTo>
                  <a:lnTo>
                    <a:pt x="13589" y="2845434"/>
                  </a:lnTo>
                  <a:cubicBezTo>
                    <a:pt x="8509" y="2845434"/>
                    <a:pt x="3810" y="2842387"/>
                    <a:pt x="1905" y="2837561"/>
                  </a:cubicBezTo>
                  <a:cubicBezTo>
                    <a:pt x="0" y="2832734"/>
                    <a:pt x="1016" y="2827401"/>
                    <a:pt x="4699" y="2823718"/>
                  </a:cubicBezTo>
                  <a:lnTo>
                    <a:pt x="2824607" y="3683"/>
                  </a:lnTo>
                  <a:cubicBezTo>
                    <a:pt x="2827020" y="1270"/>
                    <a:pt x="2830195" y="0"/>
                    <a:pt x="2833624" y="0"/>
                  </a:cubicBezTo>
                  <a:lnTo>
                    <a:pt x="11293856" y="0"/>
                  </a:lnTo>
                  <a:cubicBezTo>
                    <a:pt x="11298937" y="0"/>
                    <a:pt x="11303636" y="3048"/>
                    <a:pt x="11305540" y="7874"/>
                  </a:cubicBezTo>
                  <a:cubicBezTo>
                    <a:pt x="11307445" y="12700"/>
                    <a:pt x="11306429" y="18034"/>
                    <a:pt x="11302746" y="21717"/>
                  </a:cubicBezTo>
                  <a:moveTo>
                    <a:pt x="11284839" y="3810"/>
                  </a:moveTo>
                  <a:lnTo>
                    <a:pt x="11293856" y="12827"/>
                  </a:lnTo>
                  <a:lnTo>
                    <a:pt x="11293856" y="25527"/>
                  </a:lnTo>
                  <a:lnTo>
                    <a:pt x="2833624" y="25527"/>
                  </a:lnTo>
                  <a:lnTo>
                    <a:pt x="2833624" y="12827"/>
                  </a:lnTo>
                  <a:lnTo>
                    <a:pt x="2842641" y="21844"/>
                  </a:lnTo>
                  <a:lnTo>
                    <a:pt x="22606" y="2841752"/>
                  </a:lnTo>
                  <a:lnTo>
                    <a:pt x="13589" y="2832735"/>
                  </a:lnTo>
                  <a:lnTo>
                    <a:pt x="13589" y="2820035"/>
                  </a:lnTo>
                  <a:lnTo>
                    <a:pt x="8473694" y="2820035"/>
                  </a:lnTo>
                  <a:lnTo>
                    <a:pt x="8473694" y="2832735"/>
                  </a:lnTo>
                  <a:lnTo>
                    <a:pt x="8464677" y="2823718"/>
                  </a:lnTo>
                  <a:lnTo>
                    <a:pt x="11284839" y="3683"/>
                  </a:lnTo>
                  <a:close/>
                </a:path>
              </a:pathLst>
            </a:custGeom>
            <a:solidFill>
              <a:srgbClr val="7B83D5">
                <a:alpha val="29804"/>
              </a:srgbClr>
            </a:solidFill>
          </p:spPr>
          <p:txBody>
            <a:bodyPr/>
            <a:lstStyle/>
            <a:p>
              <a:endParaRPr lang="zh-CN" altLang="en-US"/>
            </a:p>
          </p:txBody>
        </p:sp>
      </p:grpSp>
      <p:sp>
        <p:nvSpPr>
          <p:cNvPr id="6" name="Freeform 6"/>
          <p:cNvSpPr/>
          <p:nvPr/>
        </p:nvSpPr>
        <p:spPr>
          <a:xfrm>
            <a:off x="0" y="2168842"/>
            <a:ext cx="18288000" cy="5949315"/>
          </a:xfrm>
          <a:custGeom>
            <a:avLst/>
            <a:gdLst/>
            <a:ahLst/>
            <a:cxnLst/>
            <a:rect l="l" t="t" r="r" b="b"/>
            <a:pathLst>
              <a:path w="18288000" h="5949315">
                <a:moveTo>
                  <a:pt x="0" y="0"/>
                </a:moveTo>
                <a:lnTo>
                  <a:pt x="18288000" y="0"/>
                </a:lnTo>
                <a:lnTo>
                  <a:pt x="18288000" y="5949315"/>
                </a:lnTo>
                <a:lnTo>
                  <a:pt x="0" y="5949315"/>
                </a:lnTo>
                <a:lnTo>
                  <a:pt x="0" y="0"/>
                </a:lnTo>
                <a:close/>
              </a:path>
            </a:pathLst>
          </a:custGeom>
          <a:blipFill>
            <a:blip r:embed="rId1"/>
            <a:stretch>
              <a:fillRect/>
            </a:stretch>
          </a:blipFill>
        </p:spPr>
        <p:txBody>
          <a:bodyPr/>
          <a:lstStyle/>
          <a:p>
            <a:endParaRPr lang="zh-CN" altLang="en-US"/>
          </a:p>
        </p:txBody>
      </p:sp>
      <p:sp>
        <p:nvSpPr>
          <p:cNvPr id="7" name="TextBox 7"/>
          <p:cNvSpPr txBox="1"/>
          <p:nvPr/>
        </p:nvSpPr>
        <p:spPr>
          <a:xfrm>
            <a:off x="3154455" y="1276611"/>
            <a:ext cx="11979090" cy="7610475"/>
          </a:xfrm>
          <a:prstGeom prst="rect">
            <a:avLst/>
          </a:prstGeom>
        </p:spPr>
        <p:txBody>
          <a:bodyPr lIns="0" tIns="0" rIns="0" bIns="0" rtlCol="0" anchor="t">
            <a:spAutoFit/>
          </a:bodyPr>
          <a:lstStyle/>
          <a:p>
            <a:pPr marL="0" lvl="0" indent="0" algn="ctr">
              <a:lnSpc>
                <a:spcPts val="59940"/>
              </a:lnSpc>
              <a:spcBef>
                <a:spcPct val="0"/>
              </a:spcBef>
            </a:pPr>
            <a:r>
              <a:rPr lang="en-US" sz="49950" u="none" spc="1199">
                <a:solidFill>
                  <a:srgbClr val="FFFFFF">
                    <a:alpha val="48627"/>
                  </a:srgbClr>
                </a:solidFill>
                <a:latin typeface="思源黑体-粗体 Medium"/>
              </a:rPr>
              <a:t>03</a:t>
            </a:r>
            <a:endParaRPr lang="en-US" sz="49950" u="none" spc="1199">
              <a:solidFill>
                <a:srgbClr val="FFFFFF">
                  <a:alpha val="48627"/>
                </a:srgbClr>
              </a:solidFill>
              <a:latin typeface="思源黑体-粗体 Medium"/>
            </a:endParaRPr>
          </a:p>
        </p:txBody>
      </p:sp>
      <p:sp>
        <p:nvSpPr>
          <p:cNvPr id="10" name="TextBox 10"/>
          <p:cNvSpPr txBox="1"/>
          <p:nvPr/>
        </p:nvSpPr>
        <p:spPr>
          <a:xfrm>
            <a:off x="3233012" y="3970503"/>
            <a:ext cx="11821976" cy="2215515"/>
          </a:xfrm>
          <a:prstGeom prst="rect">
            <a:avLst/>
          </a:prstGeom>
        </p:spPr>
        <p:txBody>
          <a:bodyPr lIns="0" tIns="0" rIns="0" bIns="0" rtlCol="0" anchor="t">
            <a:spAutoFit/>
          </a:bodyPr>
          <a:lstStyle/>
          <a:p>
            <a:pPr marL="0" lvl="0" indent="0" algn="ctr">
              <a:lnSpc>
                <a:spcPts val="17280"/>
              </a:lnSpc>
              <a:spcBef>
                <a:spcPct val="0"/>
              </a:spcBef>
            </a:pPr>
            <a:r>
              <a:rPr lang="zh-CN" altLang="en-US" sz="14400" u="none" spc="1199">
                <a:solidFill>
                  <a:schemeClr val="bg1"/>
                </a:solidFill>
                <a:ea typeface="思源黑体-粗体 Medium"/>
              </a:rPr>
              <a:t>数据处理</a:t>
            </a:r>
            <a:endParaRPr lang="zh-CN" altLang="en-US" sz="14400" u="none" spc="1199">
              <a:solidFill>
                <a:schemeClr val="bg1"/>
              </a:solidFill>
              <a:ea typeface="思源黑体-粗体 Medium"/>
            </a:endParaRPr>
          </a:p>
        </p:txBody>
      </p:sp>
      <p:sp>
        <p:nvSpPr>
          <p:cNvPr id="11" name="TextBox 11"/>
          <p:cNvSpPr txBox="1"/>
          <p:nvPr/>
        </p:nvSpPr>
        <p:spPr>
          <a:xfrm>
            <a:off x="4451985" y="6105636"/>
            <a:ext cx="9384030" cy="461645"/>
          </a:xfrm>
          <a:prstGeom prst="rect">
            <a:avLst/>
          </a:prstGeom>
        </p:spPr>
        <p:txBody>
          <a:bodyPr lIns="0" tIns="0" rIns="0" bIns="0" rtlCol="0" anchor="t">
            <a:spAutoFit/>
          </a:bodyPr>
          <a:lstStyle/>
          <a:p>
            <a:pPr marL="0" lvl="0" indent="0" algn="ctr">
              <a:lnSpc>
                <a:spcPts val="3600"/>
              </a:lnSpc>
              <a:spcBef>
                <a:spcPct val="0"/>
              </a:spcBef>
            </a:pPr>
            <a:r>
              <a:rPr lang="en-US" sz="3000" u="none" spc="2400" dirty="0">
                <a:solidFill>
                  <a:schemeClr val="bg1">
                    <a:alpha val="49804"/>
                  </a:schemeClr>
                </a:solidFill>
                <a:latin typeface="29LT Bukra Semi Condensed" panose="020B0506040000000004"/>
              </a:rPr>
              <a:t>data handling</a:t>
            </a:r>
            <a:endParaRPr lang="en-US" sz="3000" u="none" spc="2400" dirty="0">
              <a:solidFill>
                <a:schemeClr val="bg1">
                  <a:alpha val="49804"/>
                </a:schemeClr>
              </a:solidFill>
              <a:latin typeface="29LT Bukra Semi Condensed" panose="020B0506040000000004"/>
            </a:endParaRPr>
          </a:p>
        </p:txBody>
      </p:sp>
      <p:grpSp>
        <p:nvGrpSpPr>
          <p:cNvPr id="12" name="Group 12"/>
          <p:cNvGrpSpPr/>
          <p:nvPr/>
        </p:nvGrpSpPr>
        <p:grpSpPr>
          <a:xfrm rot="2422307">
            <a:off x="11746663" y="9127070"/>
            <a:ext cx="289050" cy="289467"/>
            <a:chOff x="0" y="0"/>
            <a:chExt cx="385400" cy="385956"/>
          </a:xfrm>
        </p:grpSpPr>
        <p:sp>
          <p:nvSpPr>
            <p:cNvPr id="13" name="Freeform 13"/>
            <p:cNvSpPr/>
            <p:nvPr/>
          </p:nvSpPr>
          <p:spPr>
            <a:xfrm>
              <a:off x="0" y="90043"/>
              <a:ext cx="295402" cy="295910"/>
            </a:xfrm>
            <a:custGeom>
              <a:avLst/>
              <a:gdLst/>
              <a:ahLst/>
              <a:cxnLst/>
              <a:rect l="l" t="t" r="r" b="b"/>
              <a:pathLst>
                <a:path w="295402" h="295910">
                  <a:moveTo>
                    <a:pt x="12700" y="0"/>
                  </a:moveTo>
                  <a:lnTo>
                    <a:pt x="282702" y="0"/>
                  </a:lnTo>
                  <a:cubicBezTo>
                    <a:pt x="289687" y="0"/>
                    <a:pt x="295402" y="5715"/>
                    <a:pt x="295402" y="12700"/>
                  </a:cubicBezTo>
                  <a:lnTo>
                    <a:pt x="295402" y="283210"/>
                  </a:lnTo>
                  <a:cubicBezTo>
                    <a:pt x="295402" y="290195"/>
                    <a:pt x="289687" y="295910"/>
                    <a:pt x="282702" y="295910"/>
                  </a:cubicBezTo>
                  <a:lnTo>
                    <a:pt x="12700" y="295910"/>
                  </a:lnTo>
                  <a:cubicBezTo>
                    <a:pt x="5715" y="295910"/>
                    <a:pt x="0" y="290195"/>
                    <a:pt x="0" y="283210"/>
                  </a:cubicBezTo>
                  <a:lnTo>
                    <a:pt x="0" y="12700"/>
                  </a:lnTo>
                  <a:cubicBezTo>
                    <a:pt x="0" y="5715"/>
                    <a:pt x="5715" y="0"/>
                    <a:pt x="12700" y="0"/>
                  </a:cubicBezTo>
                  <a:moveTo>
                    <a:pt x="12700" y="25400"/>
                  </a:moveTo>
                  <a:lnTo>
                    <a:pt x="12700" y="12700"/>
                  </a:lnTo>
                  <a:lnTo>
                    <a:pt x="25400" y="12700"/>
                  </a:lnTo>
                  <a:lnTo>
                    <a:pt x="25400" y="283210"/>
                  </a:lnTo>
                  <a:lnTo>
                    <a:pt x="12700" y="283210"/>
                  </a:lnTo>
                  <a:lnTo>
                    <a:pt x="12700" y="270510"/>
                  </a:lnTo>
                  <a:lnTo>
                    <a:pt x="282702" y="270510"/>
                  </a:lnTo>
                  <a:lnTo>
                    <a:pt x="282702" y="283210"/>
                  </a:lnTo>
                  <a:lnTo>
                    <a:pt x="270002" y="283210"/>
                  </a:lnTo>
                  <a:lnTo>
                    <a:pt x="270002" y="12700"/>
                  </a:lnTo>
                  <a:lnTo>
                    <a:pt x="282702" y="12700"/>
                  </a:lnTo>
                  <a:lnTo>
                    <a:pt x="282702" y="25400"/>
                  </a:lnTo>
                  <a:lnTo>
                    <a:pt x="12700" y="25400"/>
                  </a:lnTo>
                  <a:close/>
                </a:path>
              </a:pathLst>
            </a:custGeom>
            <a:solidFill>
              <a:srgbClr val="5B64CB">
                <a:alpha val="29804"/>
              </a:srgbClr>
            </a:solidFill>
          </p:spPr>
          <p:txBody>
            <a:bodyPr/>
            <a:lstStyle/>
            <a:p>
              <a:endParaRPr lang="zh-CN" altLang="en-US"/>
            </a:p>
          </p:txBody>
        </p:sp>
        <p:sp>
          <p:nvSpPr>
            <p:cNvPr id="14" name="Freeform 14"/>
            <p:cNvSpPr/>
            <p:nvPr/>
          </p:nvSpPr>
          <p:spPr>
            <a:xfrm>
              <a:off x="270002" y="-1016"/>
              <a:ext cx="115443" cy="387985"/>
            </a:xfrm>
            <a:custGeom>
              <a:avLst/>
              <a:gdLst/>
              <a:ahLst/>
              <a:cxnLst/>
              <a:rect l="l" t="t" r="r" b="b"/>
              <a:pathLst>
                <a:path w="115443" h="387985">
                  <a:moveTo>
                    <a:pt x="3683" y="94742"/>
                  </a:moveTo>
                  <a:lnTo>
                    <a:pt x="93726" y="4699"/>
                  </a:lnTo>
                  <a:cubicBezTo>
                    <a:pt x="97409" y="1016"/>
                    <a:pt x="102870" y="0"/>
                    <a:pt x="107569" y="1905"/>
                  </a:cubicBezTo>
                  <a:cubicBezTo>
                    <a:pt x="112268" y="3810"/>
                    <a:pt x="115443" y="8509"/>
                    <a:pt x="115443" y="13589"/>
                  </a:cubicBezTo>
                  <a:lnTo>
                    <a:pt x="115443" y="284226"/>
                  </a:lnTo>
                  <a:cubicBezTo>
                    <a:pt x="115443" y="287655"/>
                    <a:pt x="114046" y="290830"/>
                    <a:pt x="111760" y="293243"/>
                  </a:cubicBezTo>
                  <a:lnTo>
                    <a:pt x="21717" y="383286"/>
                  </a:lnTo>
                  <a:cubicBezTo>
                    <a:pt x="18034" y="386969"/>
                    <a:pt x="12573" y="387985"/>
                    <a:pt x="7874" y="386080"/>
                  </a:cubicBezTo>
                  <a:cubicBezTo>
                    <a:pt x="3175" y="384175"/>
                    <a:pt x="0" y="379476"/>
                    <a:pt x="0" y="374396"/>
                  </a:cubicBezTo>
                  <a:lnTo>
                    <a:pt x="0" y="103759"/>
                  </a:lnTo>
                  <a:cubicBezTo>
                    <a:pt x="0" y="100330"/>
                    <a:pt x="1397" y="97155"/>
                    <a:pt x="3683" y="94742"/>
                  </a:cubicBezTo>
                  <a:moveTo>
                    <a:pt x="21590" y="112649"/>
                  </a:moveTo>
                  <a:lnTo>
                    <a:pt x="12573" y="103632"/>
                  </a:lnTo>
                  <a:lnTo>
                    <a:pt x="25273" y="103632"/>
                  </a:lnTo>
                  <a:lnTo>
                    <a:pt x="25273" y="374142"/>
                  </a:lnTo>
                  <a:lnTo>
                    <a:pt x="12573" y="374142"/>
                  </a:lnTo>
                  <a:lnTo>
                    <a:pt x="3556" y="365125"/>
                  </a:lnTo>
                  <a:lnTo>
                    <a:pt x="93599" y="275082"/>
                  </a:lnTo>
                  <a:lnTo>
                    <a:pt x="102616" y="284099"/>
                  </a:lnTo>
                  <a:lnTo>
                    <a:pt x="89916" y="284099"/>
                  </a:lnTo>
                  <a:lnTo>
                    <a:pt x="89916" y="13716"/>
                  </a:lnTo>
                  <a:lnTo>
                    <a:pt x="102616" y="13716"/>
                  </a:lnTo>
                  <a:lnTo>
                    <a:pt x="111633" y="22733"/>
                  </a:lnTo>
                  <a:lnTo>
                    <a:pt x="21590" y="112776"/>
                  </a:lnTo>
                  <a:close/>
                </a:path>
              </a:pathLst>
            </a:custGeom>
            <a:solidFill>
              <a:srgbClr val="4850A2">
                <a:alpha val="29804"/>
              </a:srgbClr>
            </a:solidFill>
          </p:spPr>
          <p:txBody>
            <a:bodyPr/>
            <a:lstStyle/>
            <a:p>
              <a:endParaRPr lang="zh-CN" altLang="en-US"/>
            </a:p>
          </p:txBody>
        </p:sp>
        <p:sp>
          <p:nvSpPr>
            <p:cNvPr id="15" name="Freeform 15"/>
            <p:cNvSpPr/>
            <p:nvPr/>
          </p:nvSpPr>
          <p:spPr>
            <a:xfrm>
              <a:off x="-889" y="0"/>
              <a:ext cx="387223" cy="115316"/>
            </a:xfrm>
            <a:custGeom>
              <a:avLst/>
              <a:gdLst/>
              <a:ahLst/>
              <a:cxnLst/>
              <a:rect l="l" t="t" r="r" b="b"/>
              <a:pathLst>
                <a:path w="387223" h="115316">
                  <a:moveTo>
                    <a:pt x="4572" y="93726"/>
                  </a:moveTo>
                  <a:lnTo>
                    <a:pt x="94615" y="3683"/>
                  </a:lnTo>
                  <a:cubicBezTo>
                    <a:pt x="97028" y="1397"/>
                    <a:pt x="100203" y="0"/>
                    <a:pt x="103632" y="0"/>
                  </a:cubicBezTo>
                  <a:lnTo>
                    <a:pt x="373634" y="0"/>
                  </a:lnTo>
                  <a:cubicBezTo>
                    <a:pt x="378714" y="0"/>
                    <a:pt x="383413" y="3048"/>
                    <a:pt x="385318" y="7874"/>
                  </a:cubicBezTo>
                  <a:cubicBezTo>
                    <a:pt x="387223" y="12700"/>
                    <a:pt x="386207" y="18034"/>
                    <a:pt x="382524" y="21717"/>
                  </a:cubicBezTo>
                  <a:lnTo>
                    <a:pt x="292608" y="111633"/>
                  </a:lnTo>
                  <a:cubicBezTo>
                    <a:pt x="290195" y="114046"/>
                    <a:pt x="287020" y="115316"/>
                    <a:pt x="283591" y="115316"/>
                  </a:cubicBezTo>
                  <a:lnTo>
                    <a:pt x="13589" y="115316"/>
                  </a:lnTo>
                  <a:cubicBezTo>
                    <a:pt x="8509" y="115316"/>
                    <a:pt x="3810" y="112268"/>
                    <a:pt x="1905" y="107442"/>
                  </a:cubicBezTo>
                  <a:cubicBezTo>
                    <a:pt x="0" y="102616"/>
                    <a:pt x="1016" y="97282"/>
                    <a:pt x="4699" y="93599"/>
                  </a:cubicBezTo>
                  <a:moveTo>
                    <a:pt x="22606" y="111633"/>
                  </a:moveTo>
                  <a:lnTo>
                    <a:pt x="13589" y="102743"/>
                  </a:lnTo>
                  <a:lnTo>
                    <a:pt x="13589" y="90043"/>
                  </a:lnTo>
                  <a:lnTo>
                    <a:pt x="283591" y="90043"/>
                  </a:lnTo>
                  <a:lnTo>
                    <a:pt x="283591" y="102743"/>
                  </a:lnTo>
                  <a:lnTo>
                    <a:pt x="274574" y="93726"/>
                  </a:lnTo>
                  <a:lnTo>
                    <a:pt x="364617" y="3683"/>
                  </a:lnTo>
                  <a:lnTo>
                    <a:pt x="373634" y="12700"/>
                  </a:lnTo>
                  <a:lnTo>
                    <a:pt x="373634" y="25400"/>
                  </a:lnTo>
                  <a:lnTo>
                    <a:pt x="103632" y="25400"/>
                  </a:lnTo>
                  <a:lnTo>
                    <a:pt x="103632" y="12700"/>
                  </a:lnTo>
                  <a:lnTo>
                    <a:pt x="112649" y="21717"/>
                  </a:lnTo>
                  <a:lnTo>
                    <a:pt x="22606" y="111633"/>
                  </a:lnTo>
                  <a:close/>
                </a:path>
              </a:pathLst>
            </a:custGeom>
            <a:solidFill>
              <a:srgbClr val="7B83D5">
                <a:alpha val="29804"/>
              </a:srgbClr>
            </a:solidFill>
          </p:spPr>
          <p:txBody>
            <a:bodyPr/>
            <a:lstStyle/>
            <a:p>
              <a:endParaRPr lang="zh-CN" altLang="en-US"/>
            </a:p>
          </p:txBody>
        </p:sp>
      </p:grpSp>
      <p:grpSp>
        <p:nvGrpSpPr>
          <p:cNvPr id="16" name="Group 16"/>
          <p:cNvGrpSpPr/>
          <p:nvPr/>
        </p:nvGrpSpPr>
        <p:grpSpPr>
          <a:xfrm rot="-1944899">
            <a:off x="12121587" y="8902365"/>
            <a:ext cx="182496" cy="182748"/>
            <a:chOff x="0" y="0"/>
            <a:chExt cx="243328" cy="243664"/>
          </a:xfrm>
        </p:grpSpPr>
        <p:sp>
          <p:nvSpPr>
            <p:cNvPr id="17" name="Freeform 17"/>
            <p:cNvSpPr/>
            <p:nvPr/>
          </p:nvSpPr>
          <p:spPr>
            <a:xfrm>
              <a:off x="54483" y="54483"/>
              <a:ext cx="188849" cy="189230"/>
            </a:xfrm>
            <a:custGeom>
              <a:avLst/>
              <a:gdLst/>
              <a:ahLst/>
              <a:cxnLst/>
              <a:rect l="l" t="t" r="r" b="b"/>
              <a:pathLst>
                <a:path w="188849" h="189230">
                  <a:moveTo>
                    <a:pt x="176149" y="25400"/>
                  </a:moveTo>
                  <a:lnTo>
                    <a:pt x="12700" y="25400"/>
                  </a:lnTo>
                  <a:lnTo>
                    <a:pt x="12700" y="12700"/>
                  </a:lnTo>
                  <a:lnTo>
                    <a:pt x="25400" y="12700"/>
                  </a:lnTo>
                  <a:lnTo>
                    <a:pt x="25400" y="176530"/>
                  </a:lnTo>
                  <a:lnTo>
                    <a:pt x="12700" y="176530"/>
                  </a:lnTo>
                  <a:lnTo>
                    <a:pt x="12700" y="163830"/>
                  </a:lnTo>
                  <a:lnTo>
                    <a:pt x="176149" y="163830"/>
                  </a:lnTo>
                  <a:lnTo>
                    <a:pt x="176149" y="176530"/>
                  </a:lnTo>
                  <a:lnTo>
                    <a:pt x="163449" y="176530"/>
                  </a:lnTo>
                  <a:lnTo>
                    <a:pt x="163449" y="12700"/>
                  </a:lnTo>
                  <a:lnTo>
                    <a:pt x="176149" y="12700"/>
                  </a:lnTo>
                  <a:lnTo>
                    <a:pt x="176149" y="25400"/>
                  </a:lnTo>
                  <a:moveTo>
                    <a:pt x="176149" y="0"/>
                  </a:moveTo>
                  <a:cubicBezTo>
                    <a:pt x="183134" y="0"/>
                    <a:pt x="188849" y="5715"/>
                    <a:pt x="188849" y="12700"/>
                  </a:cubicBezTo>
                  <a:lnTo>
                    <a:pt x="188849" y="176530"/>
                  </a:lnTo>
                  <a:cubicBezTo>
                    <a:pt x="188849" y="183515"/>
                    <a:pt x="183134" y="189230"/>
                    <a:pt x="176149" y="189230"/>
                  </a:cubicBezTo>
                  <a:lnTo>
                    <a:pt x="12700" y="189230"/>
                  </a:lnTo>
                  <a:cubicBezTo>
                    <a:pt x="5715" y="189230"/>
                    <a:pt x="0" y="183515"/>
                    <a:pt x="0" y="176530"/>
                  </a:cubicBezTo>
                  <a:lnTo>
                    <a:pt x="0" y="12700"/>
                  </a:lnTo>
                  <a:cubicBezTo>
                    <a:pt x="0" y="5715"/>
                    <a:pt x="5715" y="0"/>
                    <a:pt x="12700" y="0"/>
                  </a:cubicBezTo>
                  <a:lnTo>
                    <a:pt x="176149" y="0"/>
                  </a:lnTo>
                  <a:close/>
                </a:path>
              </a:pathLst>
            </a:custGeom>
            <a:solidFill>
              <a:srgbClr val="5B64CB">
                <a:alpha val="29804"/>
              </a:srgbClr>
            </a:solidFill>
          </p:spPr>
          <p:txBody>
            <a:bodyPr/>
            <a:lstStyle/>
            <a:p>
              <a:endParaRPr lang="zh-CN" altLang="en-US"/>
            </a:p>
          </p:txBody>
        </p:sp>
        <p:sp>
          <p:nvSpPr>
            <p:cNvPr id="18" name="Freeform 18"/>
            <p:cNvSpPr/>
            <p:nvPr/>
          </p:nvSpPr>
          <p:spPr>
            <a:xfrm>
              <a:off x="0" y="-889"/>
              <a:ext cx="79883" cy="245491"/>
            </a:xfrm>
            <a:custGeom>
              <a:avLst/>
              <a:gdLst/>
              <a:ahLst/>
              <a:cxnLst/>
              <a:rect l="l" t="t" r="r" b="b"/>
              <a:pathLst>
                <a:path w="79883" h="245491">
                  <a:moveTo>
                    <a:pt x="58166" y="77089"/>
                  </a:moveTo>
                  <a:lnTo>
                    <a:pt x="3683" y="22606"/>
                  </a:lnTo>
                  <a:lnTo>
                    <a:pt x="12700" y="13589"/>
                  </a:lnTo>
                  <a:lnTo>
                    <a:pt x="25400" y="13589"/>
                  </a:lnTo>
                  <a:lnTo>
                    <a:pt x="25400" y="177419"/>
                  </a:lnTo>
                  <a:lnTo>
                    <a:pt x="12700" y="177419"/>
                  </a:lnTo>
                  <a:lnTo>
                    <a:pt x="21717" y="168402"/>
                  </a:lnTo>
                  <a:lnTo>
                    <a:pt x="76200" y="222885"/>
                  </a:lnTo>
                  <a:lnTo>
                    <a:pt x="67183" y="231902"/>
                  </a:lnTo>
                  <a:lnTo>
                    <a:pt x="54483" y="231902"/>
                  </a:lnTo>
                  <a:lnTo>
                    <a:pt x="54483" y="68072"/>
                  </a:lnTo>
                  <a:lnTo>
                    <a:pt x="67183" y="68072"/>
                  </a:lnTo>
                  <a:lnTo>
                    <a:pt x="58166" y="77089"/>
                  </a:lnTo>
                  <a:moveTo>
                    <a:pt x="76200" y="59055"/>
                  </a:moveTo>
                  <a:cubicBezTo>
                    <a:pt x="78613" y="61468"/>
                    <a:pt x="79883" y="64643"/>
                    <a:pt x="79883" y="68072"/>
                  </a:cubicBezTo>
                  <a:lnTo>
                    <a:pt x="79883" y="231902"/>
                  </a:lnTo>
                  <a:cubicBezTo>
                    <a:pt x="79883" y="236982"/>
                    <a:pt x="76835" y="241681"/>
                    <a:pt x="72009" y="243586"/>
                  </a:cubicBezTo>
                  <a:cubicBezTo>
                    <a:pt x="67183" y="245491"/>
                    <a:pt x="61849" y="244475"/>
                    <a:pt x="58166" y="240792"/>
                  </a:cubicBezTo>
                  <a:lnTo>
                    <a:pt x="3683" y="186309"/>
                  </a:lnTo>
                  <a:cubicBezTo>
                    <a:pt x="1397" y="184023"/>
                    <a:pt x="0" y="180721"/>
                    <a:pt x="0" y="177419"/>
                  </a:cubicBezTo>
                  <a:lnTo>
                    <a:pt x="0" y="13589"/>
                  </a:lnTo>
                  <a:cubicBezTo>
                    <a:pt x="0" y="8509"/>
                    <a:pt x="3048" y="3810"/>
                    <a:pt x="7874" y="1905"/>
                  </a:cubicBezTo>
                  <a:cubicBezTo>
                    <a:pt x="12700" y="0"/>
                    <a:pt x="18034" y="1016"/>
                    <a:pt x="21717" y="4699"/>
                  </a:cubicBezTo>
                  <a:lnTo>
                    <a:pt x="76200" y="59055"/>
                  </a:lnTo>
                  <a:close/>
                </a:path>
              </a:pathLst>
            </a:custGeom>
            <a:solidFill>
              <a:srgbClr val="4850A2">
                <a:alpha val="29804"/>
              </a:srgbClr>
            </a:solidFill>
          </p:spPr>
          <p:txBody>
            <a:bodyPr/>
            <a:lstStyle/>
            <a:p>
              <a:endParaRPr lang="zh-CN" altLang="en-US"/>
            </a:p>
          </p:txBody>
        </p:sp>
        <p:sp>
          <p:nvSpPr>
            <p:cNvPr id="19" name="Freeform 19"/>
            <p:cNvSpPr/>
            <p:nvPr/>
          </p:nvSpPr>
          <p:spPr>
            <a:xfrm>
              <a:off x="-1016" y="0"/>
              <a:ext cx="245237" cy="80010"/>
            </a:xfrm>
            <a:custGeom>
              <a:avLst/>
              <a:gdLst/>
              <a:ahLst/>
              <a:cxnLst/>
              <a:rect l="l" t="t" r="r" b="b"/>
              <a:pathLst>
                <a:path w="245237" h="80010">
                  <a:moveTo>
                    <a:pt x="222631" y="76200"/>
                  </a:moveTo>
                  <a:lnTo>
                    <a:pt x="168148" y="21717"/>
                  </a:lnTo>
                  <a:lnTo>
                    <a:pt x="177165" y="12700"/>
                  </a:lnTo>
                  <a:lnTo>
                    <a:pt x="177165" y="25400"/>
                  </a:lnTo>
                  <a:lnTo>
                    <a:pt x="13716" y="25400"/>
                  </a:lnTo>
                  <a:lnTo>
                    <a:pt x="13716" y="12700"/>
                  </a:lnTo>
                  <a:lnTo>
                    <a:pt x="22733" y="3683"/>
                  </a:lnTo>
                  <a:lnTo>
                    <a:pt x="77216" y="58166"/>
                  </a:lnTo>
                  <a:lnTo>
                    <a:pt x="68199" y="67183"/>
                  </a:lnTo>
                  <a:lnTo>
                    <a:pt x="68199" y="54483"/>
                  </a:lnTo>
                  <a:lnTo>
                    <a:pt x="231648" y="54483"/>
                  </a:lnTo>
                  <a:lnTo>
                    <a:pt x="231648" y="67183"/>
                  </a:lnTo>
                  <a:lnTo>
                    <a:pt x="222631" y="76200"/>
                  </a:lnTo>
                  <a:moveTo>
                    <a:pt x="240538" y="58293"/>
                  </a:moveTo>
                  <a:cubicBezTo>
                    <a:pt x="244221" y="61976"/>
                    <a:pt x="245237" y="67437"/>
                    <a:pt x="243332" y="72136"/>
                  </a:cubicBezTo>
                  <a:cubicBezTo>
                    <a:pt x="241427" y="76835"/>
                    <a:pt x="236728" y="80010"/>
                    <a:pt x="231648" y="80010"/>
                  </a:cubicBezTo>
                  <a:lnTo>
                    <a:pt x="68199" y="80010"/>
                  </a:lnTo>
                  <a:cubicBezTo>
                    <a:pt x="64770" y="80010"/>
                    <a:pt x="61595" y="78613"/>
                    <a:pt x="59182" y="76327"/>
                  </a:cubicBezTo>
                  <a:lnTo>
                    <a:pt x="4699" y="21717"/>
                  </a:lnTo>
                  <a:cubicBezTo>
                    <a:pt x="1143" y="18034"/>
                    <a:pt x="0" y="12573"/>
                    <a:pt x="2032" y="7874"/>
                  </a:cubicBezTo>
                  <a:cubicBezTo>
                    <a:pt x="4064" y="3175"/>
                    <a:pt x="8636" y="0"/>
                    <a:pt x="13716" y="0"/>
                  </a:cubicBezTo>
                  <a:lnTo>
                    <a:pt x="177165" y="0"/>
                  </a:lnTo>
                  <a:cubicBezTo>
                    <a:pt x="180594" y="0"/>
                    <a:pt x="183769" y="1397"/>
                    <a:pt x="186182" y="3683"/>
                  </a:cubicBezTo>
                  <a:lnTo>
                    <a:pt x="240665" y="58166"/>
                  </a:lnTo>
                  <a:close/>
                </a:path>
              </a:pathLst>
            </a:custGeom>
            <a:solidFill>
              <a:srgbClr val="7B83D5">
                <a:alpha val="29804"/>
              </a:srgbClr>
            </a:solidFill>
          </p:spPr>
          <p:txBody>
            <a:bodyPr/>
            <a:lstStyle/>
            <a:p>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40" name="Group 4"/>
          <p:cNvGrpSpPr/>
          <p:nvPr/>
        </p:nvGrpSpPr>
        <p:grpSpPr>
          <a:xfrm>
            <a:off x="1066800" y="1562100"/>
            <a:ext cx="15340644" cy="3032789"/>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3" name="TextBox 25"/>
          <p:cNvSpPr txBox="1"/>
          <p:nvPr>
            <p:custDataLst>
              <p:tags r:id="rId3"/>
            </p:custDataLst>
          </p:nvPr>
        </p:nvSpPr>
        <p:spPr>
          <a:xfrm>
            <a:off x="1447800" y="1714500"/>
            <a:ext cx="6860540" cy="551433"/>
          </a:xfrm>
          <a:prstGeom prst="rect">
            <a:avLst/>
          </a:prstGeom>
        </p:spPr>
        <p:txBody>
          <a:bodyPr wrap="square" lIns="0" tIns="0" rIns="0" bIns="0" rtlCol="0" anchor="t">
            <a:spAutoFit/>
          </a:bodyPr>
          <a:lstStyle/>
          <a:p>
            <a:pPr marL="0" lvl="0" indent="0" algn="l">
              <a:lnSpc>
                <a:spcPts val="4320"/>
              </a:lnSpc>
              <a:spcBef>
                <a:spcPct val="0"/>
              </a:spcBef>
            </a:pPr>
            <a:r>
              <a:rPr lang="zh-CN" altLang="en-US" sz="3600" spc="450" dirty="0">
                <a:solidFill>
                  <a:srgbClr val="5B64CB"/>
                </a:solidFill>
                <a:ea typeface="思源黑体-粗体 Medium"/>
              </a:rPr>
              <a:t>线性回归</a:t>
            </a:r>
            <a:endParaRPr lang="zh-CN" altLang="en-US" sz="3600" u="none" spc="450" dirty="0">
              <a:solidFill>
                <a:srgbClr val="5B64CB"/>
              </a:solidFill>
              <a:ea typeface="思源黑体-粗体 Medium"/>
            </a:endParaRPr>
          </a:p>
        </p:txBody>
      </p:sp>
      <p:pic>
        <p:nvPicPr>
          <p:cNvPr id="6" name="图片 5"/>
          <p:cNvPicPr>
            <a:picLocks noChangeAspect="1"/>
          </p:cNvPicPr>
          <p:nvPr/>
        </p:nvPicPr>
        <p:blipFill>
          <a:blip r:embed="rId4"/>
          <a:stretch>
            <a:fillRect/>
          </a:stretch>
        </p:blipFill>
        <p:spPr>
          <a:xfrm>
            <a:off x="1752599" y="4940184"/>
            <a:ext cx="4415145" cy="1879715"/>
          </a:xfrm>
          <a:prstGeom prst="rect">
            <a:avLst/>
          </a:prstGeom>
        </p:spPr>
      </p:pic>
      <p:pic>
        <p:nvPicPr>
          <p:cNvPr id="26" name="图片 25"/>
          <p:cNvPicPr>
            <a:picLocks noChangeAspect="1"/>
          </p:cNvPicPr>
          <p:nvPr/>
        </p:nvPicPr>
        <p:blipFill>
          <a:blip r:embed="rId5"/>
          <a:stretch>
            <a:fillRect/>
          </a:stretch>
        </p:blipFill>
        <p:spPr>
          <a:xfrm>
            <a:off x="328542" y="7353595"/>
            <a:ext cx="7263257" cy="1762408"/>
          </a:xfrm>
          <a:prstGeom prst="rect">
            <a:avLst/>
          </a:prstGeom>
        </p:spPr>
      </p:pic>
      <p:sp>
        <p:nvSpPr>
          <p:cNvPr id="42" name="TextBox 23"/>
          <p:cNvSpPr txBox="1"/>
          <p:nvPr>
            <p:custDataLst>
              <p:tags r:id="rId6"/>
            </p:custDataLst>
          </p:nvPr>
        </p:nvSpPr>
        <p:spPr>
          <a:xfrm>
            <a:off x="1558286" y="1967586"/>
            <a:ext cx="14291313" cy="2398670"/>
          </a:xfrm>
          <a:prstGeom prst="rect">
            <a:avLst/>
          </a:prstGeom>
        </p:spPr>
        <p:txBody>
          <a:bodyPr wrap="square" lIns="0" tIns="0" rIns="0" bIns="0" rtlCol="0" anchor="t">
            <a:spAutoFit/>
          </a:bodyPr>
          <a:lstStyle/>
          <a:p>
            <a:pPr marL="0" lvl="0" indent="457200" algn="l">
              <a:lnSpc>
                <a:spcPts val="2880"/>
              </a:lnSpc>
              <a:spcBef>
                <a:spcPct val="0"/>
              </a:spcBef>
            </a:pPr>
            <a:endParaRPr lang="zh-CN" altLang="en-US" sz="2800" u="none" spc="171" dirty="0">
              <a:solidFill>
                <a:srgbClr val="595959"/>
              </a:solidFill>
              <a:ea typeface="思源黑体-粗体" panose="020B0400000000000000" charset="-122"/>
            </a:endParaRPr>
          </a:p>
          <a:p>
            <a:pPr algn="l">
              <a:lnSpc>
                <a:spcPct val="120000"/>
              </a:lnSpc>
            </a:pPr>
            <a:r>
              <a:rPr lang="en-US" altLang="zh-CN" sz="2800" dirty="0">
                <a:highlight>
                  <a:srgbClr val="FFFFFF"/>
                </a:highlight>
                <a:latin typeface="Courier New" panose="02070309020205020404" pitchFamily="49" charset="0"/>
              </a:rPr>
              <a:t>	</a:t>
            </a:r>
            <a:r>
              <a:rPr lang="zh-CN" altLang="en-US" sz="2800" b="0" i="0" dirty="0">
                <a:effectLst/>
                <a:highlight>
                  <a:srgbClr val="FFFFFF"/>
                </a:highlight>
                <a:latin typeface="Courier New" panose="02070309020205020404" pitchFamily="49" charset="0"/>
              </a:rPr>
              <a:t>在分析数据集的分布特征时，我们发现变量 </a:t>
            </a:r>
            <a:r>
              <a:rPr lang="en-US" altLang="zh-CN" sz="2800" b="0" i="0" dirty="0">
                <a:effectLst/>
                <a:highlight>
                  <a:srgbClr val="FFFFFF"/>
                </a:highlight>
                <a:latin typeface="Times New Roman" panose="02020603050405020304" charset="0"/>
              </a:rPr>
              <a:t>x </a:t>
            </a:r>
            <a:r>
              <a:rPr lang="zh-CN" altLang="en-US" sz="2800" b="0" i="0" dirty="0">
                <a:effectLst/>
                <a:highlight>
                  <a:srgbClr val="FFFFFF"/>
                </a:highlight>
                <a:latin typeface="Courier New" panose="02070309020205020404" pitchFamily="49" charset="0"/>
              </a:rPr>
              <a:t>在 </a:t>
            </a:r>
            <a:r>
              <a:rPr lang="en-US" altLang="zh-CN" sz="2800" b="0" i="0" dirty="0">
                <a:effectLst/>
                <a:highlight>
                  <a:srgbClr val="FFFFFF"/>
                </a:highlight>
                <a:latin typeface="Times New Roman" panose="02020603050405020304" charset="0"/>
              </a:rPr>
              <a:t>[0,60] </a:t>
            </a:r>
            <a:r>
              <a:rPr lang="zh-CN" altLang="en-US" sz="2800" b="0" i="0" dirty="0">
                <a:effectLst/>
                <a:highlight>
                  <a:srgbClr val="FFFFFF"/>
                </a:highlight>
                <a:latin typeface="Courier New" panose="02070309020205020404" pitchFamily="49" charset="0"/>
              </a:rPr>
              <a:t>的范围内呈现出一个明确的线性增长趋势。然而，当 </a:t>
            </a:r>
            <a:r>
              <a:rPr lang="en-US" altLang="zh-CN" sz="2800" b="0" i="0" dirty="0">
                <a:effectLst/>
                <a:highlight>
                  <a:srgbClr val="FFFFFF"/>
                </a:highlight>
                <a:latin typeface="Times New Roman" panose="02020603050405020304" charset="0"/>
              </a:rPr>
              <a:t>x </a:t>
            </a:r>
            <a:r>
              <a:rPr lang="zh-CN" altLang="en-US" sz="2800" b="0" i="0" dirty="0">
                <a:effectLst/>
                <a:highlight>
                  <a:srgbClr val="FFFFFF"/>
                </a:highlight>
                <a:latin typeface="Courier New" panose="02070309020205020404" pitchFamily="49" charset="0"/>
              </a:rPr>
              <a:t>的值超过 </a:t>
            </a:r>
            <a:r>
              <a:rPr lang="en-US" altLang="zh-CN" sz="2800" b="0" i="0" dirty="0">
                <a:effectLst/>
                <a:highlight>
                  <a:srgbClr val="FFFFFF"/>
                </a:highlight>
                <a:latin typeface="Times New Roman" panose="02020603050405020304" charset="0"/>
              </a:rPr>
              <a:t>60 </a:t>
            </a:r>
            <a:r>
              <a:rPr lang="zh-CN" altLang="en-US" sz="2800" b="0" i="0" dirty="0">
                <a:effectLst/>
                <a:highlight>
                  <a:srgbClr val="FFFFFF"/>
                </a:highlight>
                <a:latin typeface="Courier New" panose="02070309020205020404" pitchFamily="49" charset="0"/>
              </a:rPr>
              <a:t>并接近 </a:t>
            </a:r>
            <a:r>
              <a:rPr lang="en-US" altLang="zh-CN" sz="2800" b="0" i="0" dirty="0">
                <a:effectLst/>
                <a:highlight>
                  <a:srgbClr val="FFFFFF"/>
                </a:highlight>
                <a:latin typeface="Times New Roman" panose="02020603050405020304" charset="0"/>
              </a:rPr>
              <a:t>65 </a:t>
            </a:r>
            <a:r>
              <a:rPr lang="zh-CN" altLang="en-US" sz="2800" b="0" i="0" dirty="0">
                <a:effectLst/>
                <a:highlight>
                  <a:srgbClr val="FFFFFF"/>
                </a:highlight>
                <a:latin typeface="Courier New" panose="02070309020205020404" pitchFamily="49" charset="0"/>
              </a:rPr>
              <a:t>时，数据点却出现了显著的陡降，形成了明显的非线性拐点。此后，数据再次呈现爆发式的增长，这一变化模式显著地打破了单一线性关系的预期。因此，我们可以明确得出结论，该数据集的分布不符合线性分布情况。</a:t>
            </a:r>
            <a:endParaRPr lang="zh-CN" altLang="en-US" sz="2800" spc="171" dirty="0">
              <a:solidFill>
                <a:srgbClr val="595959"/>
              </a:solidFill>
              <a:ea typeface="思源黑体-粗体" charset="0"/>
            </a:endParaRPr>
          </a:p>
        </p:txBody>
      </p:sp>
      <p:grpSp>
        <p:nvGrpSpPr>
          <p:cNvPr id="29" name="Group 18"/>
          <p:cNvGrpSpPr/>
          <p:nvPr/>
        </p:nvGrpSpPr>
        <p:grpSpPr>
          <a:xfrm rot="-2887067">
            <a:off x="17654166" y="229785"/>
            <a:ext cx="342551" cy="343050"/>
            <a:chOff x="0" y="0"/>
            <a:chExt cx="456734" cy="457400"/>
          </a:xfrm>
        </p:grpSpPr>
        <p:sp>
          <p:nvSpPr>
            <p:cNvPr id="30"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31"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32"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33" name="Group 22"/>
          <p:cNvGrpSpPr/>
          <p:nvPr/>
        </p:nvGrpSpPr>
        <p:grpSpPr>
          <a:xfrm rot="6128247">
            <a:off x="17973015" y="649186"/>
            <a:ext cx="181050" cy="181301"/>
            <a:chOff x="0" y="0"/>
            <a:chExt cx="241400" cy="241734"/>
          </a:xfrm>
        </p:grpSpPr>
        <p:sp>
          <p:nvSpPr>
            <p:cNvPr id="34"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35"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36"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37"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7"/>
            <a:stretch>
              <a:fillRect/>
            </a:stretch>
          </a:blipFill>
        </p:spPr>
        <p:txBody>
          <a:bodyPr/>
          <a:lstStyle/>
          <a:p>
            <a:endParaRPr lang="zh-CN" altLang="en-US"/>
          </a:p>
        </p:txBody>
      </p:sp>
      <p:sp>
        <p:nvSpPr>
          <p:cNvPr id="38"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dirty="0">
                <a:solidFill>
                  <a:srgbClr val="FFFFFF"/>
                </a:solidFill>
                <a:ea typeface="思源黑体-粗体 Medium"/>
              </a:rPr>
              <a:t>模型分析</a:t>
            </a:r>
            <a:endParaRPr lang="zh-CN" altLang="en-US" sz="4200" spc="450" dirty="0">
              <a:solidFill>
                <a:srgbClr val="FFFFFF"/>
              </a:solidFill>
              <a:ea typeface="思源黑体-粗体 Medium"/>
            </a:endParaRPr>
          </a:p>
        </p:txBody>
      </p:sp>
      <p:sp>
        <p:nvSpPr>
          <p:cNvPr id="39"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7223" y="4747550"/>
            <a:ext cx="8498177" cy="3895932"/>
          </a:xfrm>
          <a:prstGeom prst="rect">
            <a:avLst/>
          </a:prstGeom>
        </p:spPr>
      </p:pic>
      <p:sp>
        <p:nvSpPr>
          <p:cNvPr id="5" name="文本框 4"/>
          <p:cNvSpPr txBox="1"/>
          <p:nvPr/>
        </p:nvSpPr>
        <p:spPr>
          <a:xfrm>
            <a:off x="11049000" y="8864323"/>
            <a:ext cx="2819400" cy="369332"/>
          </a:xfrm>
          <a:prstGeom prst="rect">
            <a:avLst/>
          </a:prstGeom>
          <a:noFill/>
        </p:spPr>
        <p:txBody>
          <a:bodyPr wrap="square" rtlCol="0">
            <a:spAutoFit/>
          </a:bodyPr>
          <a:lstStyle/>
          <a:p>
            <a:pPr algn="ctr"/>
            <a:r>
              <a:rPr lang="zh-CN" altLang="en-US" dirty="0"/>
              <a:t>线性回归</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2834640"/>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3" name="TextBox 25"/>
          <p:cNvSpPr txBox="1"/>
          <p:nvPr>
            <p:custDataLst>
              <p:tags r:id="rId3"/>
            </p:custDataLst>
          </p:nvPr>
        </p:nvSpPr>
        <p:spPr>
          <a:xfrm>
            <a:off x="1447800" y="1714500"/>
            <a:ext cx="6860540" cy="553720"/>
          </a:xfrm>
          <a:prstGeom prst="rect">
            <a:avLst/>
          </a:prstGeom>
        </p:spPr>
        <p:txBody>
          <a:bodyPr wrap="square" lIns="0" tIns="0" rIns="0" bIns="0" rtlCol="0" anchor="t">
            <a:spAutoFit/>
          </a:bodyPr>
          <a:lstStyle/>
          <a:p>
            <a:pPr marL="0" lvl="0" indent="0" algn="l">
              <a:lnSpc>
                <a:spcPts val="4320"/>
              </a:lnSpc>
              <a:spcBef>
                <a:spcPct val="0"/>
              </a:spcBef>
            </a:pPr>
            <a:r>
              <a:rPr lang="en-US" altLang="zh-CN" sz="3600" u="none" spc="450" dirty="0">
                <a:solidFill>
                  <a:srgbClr val="5B64CB"/>
                </a:solidFill>
                <a:ea typeface="思源黑体-粗体 Medium"/>
              </a:rPr>
              <a:t>BP</a:t>
            </a:r>
            <a:r>
              <a:rPr lang="zh-CN" altLang="en-US" sz="3600" spc="450" dirty="0">
                <a:solidFill>
                  <a:srgbClr val="5B64CB"/>
                </a:solidFill>
                <a:ea typeface="思源黑体-粗体 Medium"/>
              </a:rPr>
              <a:t>神经网络</a:t>
            </a:r>
            <a:endParaRPr lang="zh-CN" altLang="en-US" sz="3600" u="none" spc="450" dirty="0">
              <a:solidFill>
                <a:srgbClr val="5B64CB"/>
              </a:solidFill>
              <a:ea typeface="思源黑体-粗体 Medium"/>
            </a:endParaRPr>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dirty="0">
                <a:solidFill>
                  <a:srgbClr val="FFFFFF"/>
                </a:solidFill>
                <a:ea typeface="思源黑体-粗体 Medium"/>
              </a:rPr>
              <a:t>数据处理</a:t>
            </a:r>
            <a:endParaRPr lang="zh-CN" altLang="en-US" sz="4200" spc="450" dirty="0">
              <a:solidFill>
                <a:srgbClr val="FFFFFF"/>
              </a:solidFill>
              <a:ea typeface="思源黑体-粗体 Medium"/>
            </a:endParaRPr>
          </a:p>
        </p:txBody>
      </p:sp>
      <p:sp>
        <p:nvSpPr>
          <p:cNvPr id="9"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grpSp>
        <p:nvGrpSpPr>
          <p:cNvPr id="3" name="Group 18"/>
          <p:cNvGrpSpPr/>
          <p:nvPr/>
        </p:nvGrpSpPr>
        <p:grpSpPr>
          <a:xfrm rot="-2887067">
            <a:off x="17654166" y="229785"/>
            <a:ext cx="342551" cy="343050"/>
            <a:chOff x="0" y="0"/>
            <a:chExt cx="456734" cy="457400"/>
          </a:xfrm>
        </p:grpSpPr>
        <p:sp>
          <p:nvSpPr>
            <p:cNvPr id="5"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1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1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12" name="Group 22"/>
          <p:cNvGrpSpPr/>
          <p:nvPr/>
        </p:nvGrpSpPr>
        <p:grpSpPr>
          <a:xfrm rot="6128247">
            <a:off x="17973015" y="649186"/>
            <a:ext cx="181050" cy="181301"/>
            <a:chOff x="0" y="0"/>
            <a:chExt cx="241400" cy="241734"/>
          </a:xfrm>
        </p:grpSpPr>
        <p:sp>
          <p:nvSpPr>
            <p:cNvPr id="1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1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1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17"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4"/>
            <a:stretch>
              <a:fillRect/>
            </a:stretch>
          </a:blipFill>
        </p:spPr>
        <p:txBody>
          <a:bodyPr/>
          <a:lstStyle/>
          <a:p>
            <a:endParaRPr lang="zh-CN" altLang="en-US"/>
          </a:p>
        </p:txBody>
      </p:sp>
      <p:sp>
        <p:nvSpPr>
          <p:cNvPr id="26"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dirty="0">
                <a:solidFill>
                  <a:srgbClr val="FFFFFF"/>
                </a:solidFill>
                <a:ea typeface="思源黑体-粗体 Medium"/>
              </a:rPr>
              <a:t>模型分析</a:t>
            </a:r>
            <a:endParaRPr lang="zh-CN" altLang="en-US" sz="4200" spc="450" dirty="0">
              <a:solidFill>
                <a:srgbClr val="FFFFFF"/>
              </a:solidFill>
              <a:ea typeface="思源黑体-粗体 Medium"/>
            </a:endParaRPr>
          </a:p>
        </p:txBody>
      </p:sp>
      <p:sp>
        <p:nvSpPr>
          <p:cNvPr id="29"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pic>
        <p:nvPicPr>
          <p:cNvPr id="31" name="图片 30"/>
          <p:cNvPicPr>
            <a:picLocks noChangeAspect="1"/>
          </p:cNvPicPr>
          <p:nvPr/>
        </p:nvPicPr>
        <p:blipFill>
          <a:blip r:embed="rId5"/>
          <a:stretch>
            <a:fillRect/>
          </a:stretch>
        </p:blipFill>
        <p:spPr>
          <a:xfrm>
            <a:off x="3602471" y="4549121"/>
            <a:ext cx="9411737" cy="5241795"/>
          </a:xfrm>
          <a:prstGeom prst="rect">
            <a:avLst/>
          </a:prstGeom>
        </p:spPr>
      </p:pic>
      <p:pic>
        <p:nvPicPr>
          <p:cNvPr id="33" name="图片 32"/>
          <p:cNvPicPr>
            <a:picLocks noChangeAspect="1"/>
          </p:cNvPicPr>
          <p:nvPr/>
        </p:nvPicPr>
        <p:blipFill>
          <a:blip r:embed="rId6"/>
          <a:stretch>
            <a:fillRect/>
          </a:stretch>
        </p:blipFill>
        <p:spPr>
          <a:xfrm>
            <a:off x="584951" y="4433658"/>
            <a:ext cx="6705601" cy="5689601"/>
          </a:xfrm>
          <a:prstGeom prst="rect">
            <a:avLst/>
          </a:prstGeom>
        </p:spPr>
      </p:pic>
      <p:pic>
        <p:nvPicPr>
          <p:cNvPr id="35" name="图片 34"/>
          <p:cNvPicPr>
            <a:picLocks noChangeAspect="1"/>
          </p:cNvPicPr>
          <p:nvPr/>
        </p:nvPicPr>
        <p:blipFill>
          <a:blip r:embed="rId7"/>
          <a:stretch>
            <a:fillRect/>
          </a:stretch>
        </p:blipFill>
        <p:spPr>
          <a:xfrm>
            <a:off x="11448305" y="4419891"/>
            <a:ext cx="5468095" cy="5392984"/>
          </a:xfrm>
          <a:prstGeom prst="rect">
            <a:avLst/>
          </a:prstGeom>
        </p:spPr>
      </p:pic>
      <p:sp>
        <p:nvSpPr>
          <p:cNvPr id="42" name="TextBox 23"/>
          <p:cNvSpPr txBox="1"/>
          <p:nvPr>
            <p:custDataLst>
              <p:tags r:id="rId8"/>
            </p:custDataLst>
          </p:nvPr>
        </p:nvSpPr>
        <p:spPr>
          <a:xfrm>
            <a:off x="1447871" y="2268206"/>
            <a:ext cx="12420529" cy="2930033"/>
          </a:xfrm>
          <a:prstGeom prst="rect">
            <a:avLst/>
          </a:prstGeom>
        </p:spPr>
        <p:txBody>
          <a:bodyPr wrap="square" lIns="0" tIns="0" rIns="0" bIns="0" rtlCol="0" anchor="t">
            <a:spAutoFit/>
          </a:bodyPr>
          <a:lstStyle/>
          <a:p>
            <a:pPr marL="0" lvl="0" indent="457200" algn="l">
              <a:lnSpc>
                <a:spcPct val="120000"/>
              </a:lnSpc>
              <a:spcBef>
                <a:spcPct val="0"/>
              </a:spcBef>
            </a:pPr>
            <a:r>
              <a:rPr lang="zh-CN" altLang="en-US" sz="2800" spc="171" dirty="0">
                <a:solidFill>
                  <a:srgbClr val="595959"/>
                </a:solidFill>
                <a:ea typeface="思源黑体-粗体" panose="020B0400000000000000" charset="-122"/>
              </a:rPr>
              <a:t>模型的迭代次数为 </a:t>
            </a:r>
            <a:r>
              <a:rPr lang="en-US" altLang="zh-CN" sz="2800" spc="171" dirty="0">
                <a:solidFill>
                  <a:srgbClr val="595959"/>
                </a:solidFill>
                <a:ea typeface="思源黑体-粗体" panose="020B0400000000000000" charset="-122"/>
              </a:rPr>
              <a:t>277</a:t>
            </a:r>
            <a:r>
              <a:rPr lang="zh-CN" altLang="en-US" sz="2800" spc="171" dirty="0">
                <a:solidFill>
                  <a:srgbClr val="595959"/>
                </a:solidFill>
                <a:ea typeface="思源黑体-粗体" panose="020B0400000000000000" charset="-122"/>
              </a:rPr>
              <a:t>，由图可知，神经网络在迭代 </a:t>
            </a:r>
            <a:r>
              <a:rPr lang="en-US" altLang="zh-CN" sz="2800" spc="171" dirty="0">
                <a:solidFill>
                  <a:srgbClr val="595959"/>
                </a:solidFill>
                <a:ea typeface="思源黑体-粗体" panose="020B0400000000000000" charset="-122"/>
              </a:rPr>
              <a:t>264 </a:t>
            </a:r>
            <a:r>
              <a:rPr lang="zh-CN" altLang="en-US" sz="2800" spc="171" dirty="0">
                <a:solidFill>
                  <a:srgbClr val="595959"/>
                </a:solidFill>
                <a:ea typeface="思源黑体-粗体" panose="020B0400000000000000" charset="-122"/>
              </a:rPr>
              <a:t>次时收敛，误差过大</a:t>
            </a:r>
            <a:r>
              <a:rPr lang="en-US" altLang="zh-CN" sz="2800" spc="171" dirty="0">
                <a:solidFill>
                  <a:srgbClr val="595959"/>
                </a:solidFill>
                <a:ea typeface="思源黑体-粗体" panose="020B0400000000000000" charset="-122"/>
              </a:rPr>
              <a:t>,</a:t>
            </a:r>
            <a:r>
              <a:rPr lang="zh-CN" altLang="en-US" sz="2800" spc="171" dirty="0">
                <a:solidFill>
                  <a:srgbClr val="595959"/>
                </a:solidFill>
                <a:ea typeface="思源黑体-粗体" panose="020B0400000000000000" charset="-122"/>
              </a:rPr>
              <a:t>表现出预测模型反复训练中误差极大。由表可知，神经网络的拟合优度也不是很高</a:t>
            </a:r>
            <a:r>
              <a:rPr lang="en-US" altLang="zh-CN" sz="2800" spc="171" dirty="0">
                <a:solidFill>
                  <a:srgbClr val="595959"/>
                </a:solidFill>
                <a:ea typeface="思源黑体-粗体" panose="020B0400000000000000" charset="-122"/>
              </a:rPr>
              <a:t>, </a:t>
            </a:r>
            <a:r>
              <a:rPr lang="zh-CN" altLang="en-US" sz="2800" spc="171" dirty="0">
                <a:solidFill>
                  <a:srgbClr val="595959"/>
                </a:solidFill>
                <a:ea typeface="思源黑体-粗体" panose="020B0400000000000000" charset="-122"/>
              </a:rPr>
              <a:t>总体拟合优度约为 </a:t>
            </a:r>
            <a:r>
              <a:rPr lang="en-US" altLang="zh-CN" sz="2800" spc="171" dirty="0">
                <a:solidFill>
                  <a:srgbClr val="595959"/>
                </a:solidFill>
                <a:ea typeface="思源黑体-粗体" panose="020B0400000000000000" charset="-122"/>
              </a:rPr>
              <a:t>0.89</a:t>
            </a:r>
            <a:r>
              <a:rPr lang="zh-CN" altLang="en-US" sz="2800" spc="171" dirty="0">
                <a:solidFill>
                  <a:srgbClr val="595959"/>
                </a:solidFill>
                <a:ea typeface="思源黑体-粗体" panose="020B0400000000000000" charset="-122"/>
              </a:rPr>
              <a:t>，训练集和测试集的拟合优度都分别只有 </a:t>
            </a:r>
            <a:r>
              <a:rPr lang="en-US" altLang="zh-CN" sz="2800" spc="171" dirty="0">
                <a:solidFill>
                  <a:srgbClr val="595959"/>
                </a:solidFill>
                <a:ea typeface="思源黑体-粗体" panose="020B0400000000000000" charset="-122"/>
              </a:rPr>
              <a:t>0.93 </a:t>
            </a:r>
            <a:r>
              <a:rPr lang="zh-CN" altLang="en-US" sz="2800" spc="171" dirty="0">
                <a:solidFill>
                  <a:srgbClr val="595959"/>
                </a:solidFill>
                <a:ea typeface="思源黑体-粗体" panose="020B0400000000000000" charset="-122"/>
              </a:rPr>
              <a:t>和 </a:t>
            </a:r>
            <a:r>
              <a:rPr lang="en-US" altLang="zh-CN" sz="2800" spc="171" dirty="0">
                <a:solidFill>
                  <a:srgbClr val="595959"/>
                </a:solidFill>
                <a:ea typeface="思源黑体-粗体" panose="020B0400000000000000" charset="-122"/>
              </a:rPr>
              <a:t>0.75</a:t>
            </a:r>
            <a:r>
              <a:rPr lang="zh-CN" altLang="en-US" sz="2800" spc="171" dirty="0">
                <a:solidFill>
                  <a:srgbClr val="595959"/>
                </a:solidFill>
                <a:ea typeface="思源黑体-粗体" panose="020B0400000000000000" charset="-122"/>
              </a:rPr>
              <a:t>，这表明对数据的拟合效果较差</a:t>
            </a:r>
            <a:endParaRPr lang="zh-CN" altLang="en-US" sz="2800" spc="171" dirty="0">
              <a:solidFill>
                <a:srgbClr val="595959"/>
              </a:solidFill>
              <a:ea typeface="思源黑体-粗体" panose="020B0400000000000000" charset="-122"/>
            </a:endParaRPr>
          </a:p>
          <a:p>
            <a:br>
              <a:rPr lang="zh-CN" altLang="en-US" sz="2800" spc="171" dirty="0">
                <a:solidFill>
                  <a:srgbClr val="595959"/>
                </a:solidFill>
                <a:ea typeface="思源黑体-粗体" panose="020B0400000000000000" charset="-122"/>
              </a:rPr>
            </a:br>
            <a:endParaRPr lang="zh-CN" altLang="en-US" sz="2800" spc="171" dirty="0">
              <a:solidFill>
                <a:srgbClr val="595959"/>
              </a:solidFill>
              <a:ea typeface="思源黑体-粗体" panose="020B04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2834640"/>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3" name="TextBox 25"/>
          <p:cNvSpPr txBox="1"/>
          <p:nvPr>
            <p:custDataLst>
              <p:tags r:id="rId3"/>
            </p:custDataLst>
          </p:nvPr>
        </p:nvSpPr>
        <p:spPr>
          <a:xfrm>
            <a:off x="1447800" y="1714500"/>
            <a:ext cx="6860540" cy="553720"/>
          </a:xfrm>
          <a:prstGeom prst="rect">
            <a:avLst/>
          </a:prstGeom>
        </p:spPr>
        <p:txBody>
          <a:bodyPr wrap="square" lIns="0" tIns="0" rIns="0" bIns="0" rtlCol="0" anchor="t">
            <a:spAutoFit/>
          </a:bodyPr>
          <a:lstStyle/>
          <a:p>
            <a:pPr marL="0" lvl="0" indent="0" algn="l">
              <a:lnSpc>
                <a:spcPts val="4320"/>
              </a:lnSpc>
              <a:spcBef>
                <a:spcPct val="0"/>
              </a:spcBef>
            </a:pPr>
            <a:r>
              <a:rPr lang="en-US" altLang="zh-CN" sz="3600" u="none" spc="450" dirty="0">
                <a:solidFill>
                  <a:srgbClr val="5B64CB"/>
                </a:solidFill>
                <a:ea typeface="思源黑体-粗体 Medium"/>
              </a:rPr>
              <a:t>BP</a:t>
            </a:r>
            <a:r>
              <a:rPr lang="zh-CN" altLang="en-US" sz="3600" spc="450" dirty="0">
                <a:solidFill>
                  <a:srgbClr val="5B64CB"/>
                </a:solidFill>
                <a:ea typeface="思源黑体-粗体 Medium"/>
              </a:rPr>
              <a:t>神经网络</a:t>
            </a:r>
            <a:endParaRPr lang="zh-CN" altLang="en-US" sz="3600" u="none" spc="450" dirty="0">
              <a:solidFill>
                <a:srgbClr val="5B64CB"/>
              </a:solidFill>
              <a:ea typeface="思源黑体-粗体 Medium"/>
            </a:endParaRPr>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dirty="0">
                <a:solidFill>
                  <a:srgbClr val="FFFFFF"/>
                </a:solidFill>
                <a:ea typeface="思源黑体-粗体 Medium"/>
              </a:rPr>
              <a:t>数据处理</a:t>
            </a:r>
            <a:endParaRPr lang="zh-CN" altLang="en-US" sz="4200" spc="450" dirty="0">
              <a:solidFill>
                <a:srgbClr val="FFFFFF"/>
              </a:solidFill>
              <a:ea typeface="思源黑体-粗体 Medium"/>
            </a:endParaRPr>
          </a:p>
        </p:txBody>
      </p:sp>
      <p:sp>
        <p:nvSpPr>
          <p:cNvPr id="9"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grpSp>
        <p:nvGrpSpPr>
          <p:cNvPr id="3" name="Group 18"/>
          <p:cNvGrpSpPr/>
          <p:nvPr/>
        </p:nvGrpSpPr>
        <p:grpSpPr>
          <a:xfrm rot="-2887067">
            <a:off x="17654166" y="229785"/>
            <a:ext cx="342551" cy="343050"/>
            <a:chOff x="0" y="0"/>
            <a:chExt cx="456734" cy="457400"/>
          </a:xfrm>
        </p:grpSpPr>
        <p:sp>
          <p:nvSpPr>
            <p:cNvPr id="5"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1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1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12" name="Group 22"/>
          <p:cNvGrpSpPr/>
          <p:nvPr/>
        </p:nvGrpSpPr>
        <p:grpSpPr>
          <a:xfrm rot="6128247">
            <a:off x="17973015" y="649186"/>
            <a:ext cx="181050" cy="181301"/>
            <a:chOff x="0" y="0"/>
            <a:chExt cx="241400" cy="241734"/>
          </a:xfrm>
        </p:grpSpPr>
        <p:sp>
          <p:nvSpPr>
            <p:cNvPr id="1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1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1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17"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4"/>
            <a:stretch>
              <a:fillRect/>
            </a:stretch>
          </a:blipFill>
        </p:spPr>
        <p:txBody>
          <a:bodyPr/>
          <a:lstStyle/>
          <a:p>
            <a:endParaRPr lang="zh-CN" altLang="en-US"/>
          </a:p>
        </p:txBody>
      </p:sp>
      <p:sp>
        <p:nvSpPr>
          <p:cNvPr id="26"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dirty="0">
                <a:solidFill>
                  <a:srgbClr val="FFFFFF"/>
                </a:solidFill>
                <a:ea typeface="思源黑体-粗体 Medium"/>
              </a:rPr>
              <a:t>模型分析</a:t>
            </a:r>
            <a:endParaRPr lang="zh-CN" altLang="en-US" sz="4200" spc="450" dirty="0">
              <a:solidFill>
                <a:srgbClr val="FFFFFF"/>
              </a:solidFill>
              <a:ea typeface="思源黑体-粗体 Medium"/>
            </a:endParaRPr>
          </a:p>
        </p:txBody>
      </p:sp>
      <p:sp>
        <p:nvSpPr>
          <p:cNvPr id="29"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sp>
        <p:nvSpPr>
          <p:cNvPr id="42" name="TextBox 23"/>
          <p:cNvSpPr txBox="1"/>
          <p:nvPr>
            <p:custDataLst>
              <p:tags r:id="rId5"/>
            </p:custDataLst>
          </p:nvPr>
        </p:nvSpPr>
        <p:spPr>
          <a:xfrm>
            <a:off x="1447871" y="2268206"/>
            <a:ext cx="12420529" cy="3533275"/>
          </a:xfrm>
          <a:prstGeom prst="rect">
            <a:avLst/>
          </a:prstGeom>
        </p:spPr>
        <p:txBody>
          <a:bodyPr wrap="square" lIns="0" tIns="0" rIns="0" bIns="0" rtlCol="0" anchor="t">
            <a:spAutoFit/>
          </a:bodyPr>
          <a:lstStyle/>
          <a:p>
            <a:pPr algn="l" rtl="0"/>
            <a:r>
              <a:rPr lang="en-US" altLang="zh-CN" sz="2800" spc="171" dirty="0">
                <a:solidFill>
                  <a:srgbClr val="595959"/>
                </a:solidFill>
                <a:ea typeface="思源黑体-粗体" panose="020B0400000000000000" charset="-122"/>
              </a:rPr>
              <a:t>	</a:t>
            </a:r>
            <a:r>
              <a:rPr lang="zh-CN" altLang="en-US" sz="2800" spc="171" dirty="0">
                <a:solidFill>
                  <a:srgbClr val="595959"/>
                </a:solidFill>
                <a:ea typeface="思源黑体-粗体" panose="020B0400000000000000" charset="-122"/>
              </a:rPr>
              <a:t>根据我们现有的数据以及实际情况，分拣中心的货物量并不会呈现出稳定减少的态势。实际上，现实生活中每日的货物量会受到节日、销量、气候以及其他多种复杂因素的影响，从而产生大小不等的波动。 因此，我们认为当前使用的 </a:t>
            </a:r>
            <a:r>
              <a:rPr lang="en-US" altLang="zh-CN" sz="2800" spc="171" dirty="0">
                <a:solidFill>
                  <a:srgbClr val="595959"/>
                </a:solidFill>
                <a:ea typeface="思源黑体-粗体" panose="020B0400000000000000" charset="-122"/>
              </a:rPr>
              <a:t>BP </a:t>
            </a:r>
            <a:r>
              <a:rPr lang="zh-CN" altLang="en-US" sz="2800" spc="171" dirty="0">
                <a:solidFill>
                  <a:srgbClr val="595959"/>
                </a:solidFill>
                <a:ea typeface="思源黑体-粗体" panose="020B0400000000000000" charset="-122"/>
              </a:rPr>
              <a:t>模型（或其他类似模型）未能充分捕捉这些复杂的变化模式，从而无法对样本进行准确的拟合与预估。</a:t>
            </a:r>
            <a:endParaRPr lang="zh-CN" altLang="en-US" sz="2800" spc="171" dirty="0">
              <a:solidFill>
                <a:srgbClr val="595959"/>
              </a:solidFill>
              <a:ea typeface="思源黑体-粗体" panose="020B0400000000000000" charset="-122"/>
            </a:endParaRPr>
          </a:p>
          <a:p>
            <a:pPr marL="0" lvl="0" indent="457200" algn="l">
              <a:lnSpc>
                <a:spcPct val="120000"/>
              </a:lnSpc>
              <a:spcBef>
                <a:spcPct val="0"/>
              </a:spcBef>
            </a:pPr>
            <a:endParaRPr lang="zh-CN" altLang="en-US" sz="2800" spc="171" dirty="0">
              <a:solidFill>
                <a:srgbClr val="595959"/>
              </a:solidFill>
              <a:ea typeface="思源黑体-粗体" panose="020B0400000000000000" charset="-122"/>
            </a:endParaRPr>
          </a:p>
          <a:p>
            <a:br>
              <a:rPr lang="zh-CN" altLang="en-US" sz="2800" spc="171" dirty="0">
                <a:solidFill>
                  <a:srgbClr val="595959"/>
                </a:solidFill>
                <a:ea typeface="思源黑体-粗体" panose="020B0400000000000000" charset="-122"/>
              </a:rPr>
            </a:br>
            <a:endParaRPr lang="zh-CN" altLang="en-US" sz="2800" spc="171" dirty="0">
              <a:solidFill>
                <a:srgbClr val="595959"/>
              </a:solidFill>
              <a:ea typeface="思源黑体-粗体" panose="020B0400000000000000" charset="-122"/>
            </a:endParaRPr>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4200" y="4549121"/>
            <a:ext cx="10896600" cy="5214426"/>
          </a:xfrm>
          <a:prstGeom prst="rect">
            <a:avLst/>
          </a:prstGeom>
        </p:spPr>
      </p:pic>
      <p:sp>
        <p:nvSpPr>
          <p:cNvPr id="7" name="文本框 6"/>
          <p:cNvSpPr txBox="1"/>
          <p:nvPr/>
        </p:nvSpPr>
        <p:spPr>
          <a:xfrm>
            <a:off x="6248400" y="9578881"/>
            <a:ext cx="4648200" cy="369332"/>
          </a:xfrm>
          <a:prstGeom prst="rect">
            <a:avLst/>
          </a:prstGeom>
          <a:noFill/>
        </p:spPr>
        <p:txBody>
          <a:bodyPr wrap="square" rtlCol="0">
            <a:spAutoFit/>
          </a:bodyPr>
          <a:lstStyle/>
          <a:p>
            <a:pPr algn="ctr"/>
            <a:r>
              <a:rPr lang="en-US" altLang="zh-CN" dirty="0"/>
              <a:t>SC1</a:t>
            </a:r>
            <a:r>
              <a:rPr lang="zh-CN" altLang="en-US" dirty="0"/>
              <a:t>神经网络预测结果</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3072418"/>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2" name="TextBox 23"/>
          <p:cNvSpPr txBox="1"/>
          <p:nvPr>
            <p:custDataLst>
              <p:tags r:id="rId3"/>
            </p:custDataLst>
          </p:nvPr>
        </p:nvSpPr>
        <p:spPr>
          <a:xfrm>
            <a:off x="1593215" y="2416175"/>
            <a:ext cx="12253799" cy="2193949"/>
          </a:xfrm>
          <a:prstGeom prst="rect">
            <a:avLst/>
          </a:prstGeom>
        </p:spPr>
        <p:txBody>
          <a:bodyPr wrap="square" lIns="0" tIns="0" rIns="0" bIns="0" rtlCol="0" anchor="t">
            <a:noAutofit/>
          </a:bodyPr>
          <a:lstStyle/>
          <a:p>
            <a:pPr marL="0" lvl="0" indent="457200" algn="l">
              <a:lnSpc>
                <a:spcPct val="120000"/>
              </a:lnSpc>
              <a:spcBef>
                <a:spcPct val="0"/>
              </a:spcBef>
            </a:pPr>
            <a:r>
              <a:rPr lang="zh-CN" altLang="en-US" sz="2800" spc="171" dirty="0">
                <a:solidFill>
                  <a:srgbClr val="595959"/>
                </a:solidFill>
                <a:ea typeface="思源黑体-粗体" panose="020B0400000000000000" charset="-122"/>
              </a:rPr>
              <a:t>步骤 </a:t>
            </a:r>
            <a:r>
              <a:rPr lang="en-US" altLang="zh-CN" sz="2800" spc="171" dirty="0">
                <a:solidFill>
                  <a:srgbClr val="595959"/>
                </a:solidFill>
                <a:ea typeface="思源黑体-粗体" panose="020B0400000000000000" charset="-122"/>
              </a:rPr>
              <a:t>1:White Noise </a:t>
            </a:r>
            <a:r>
              <a:rPr lang="zh-CN" altLang="en-US" sz="2800" spc="171" dirty="0">
                <a:solidFill>
                  <a:srgbClr val="595959"/>
                </a:solidFill>
                <a:ea typeface="思源黑体-粗体" panose="020B0400000000000000" charset="-122"/>
              </a:rPr>
              <a:t>和 </a:t>
            </a:r>
            <a:r>
              <a:rPr lang="en-US" altLang="zh-CN" sz="2800" spc="171" dirty="0">
                <a:solidFill>
                  <a:srgbClr val="595959"/>
                </a:solidFill>
                <a:ea typeface="思源黑体-粗体" panose="020B0400000000000000" charset="-122"/>
              </a:rPr>
              <a:t>Stationarity </a:t>
            </a:r>
            <a:r>
              <a:rPr lang="zh-CN" altLang="en-US" sz="2800" spc="171" dirty="0">
                <a:solidFill>
                  <a:srgbClr val="595959"/>
                </a:solidFill>
                <a:ea typeface="思源黑体-粗体" panose="020B0400000000000000" charset="-122"/>
              </a:rPr>
              <a:t>检验</a:t>
            </a:r>
            <a:endParaRPr lang="en-US" altLang="zh-CN" sz="2800" spc="171" dirty="0">
              <a:solidFill>
                <a:srgbClr val="595959"/>
              </a:solidFill>
              <a:ea typeface="思源黑体-粗体" panose="020B0400000000000000" charset="-122"/>
            </a:endParaRPr>
          </a:p>
          <a:p>
            <a:pPr indent="457200">
              <a:lnSpc>
                <a:spcPct val="120000"/>
              </a:lnSpc>
              <a:spcBef>
                <a:spcPct val="0"/>
              </a:spcBef>
            </a:pPr>
            <a:r>
              <a:rPr lang="zh-CN" altLang="en-US" sz="2800" spc="171" dirty="0">
                <a:solidFill>
                  <a:srgbClr val="595959"/>
                </a:solidFill>
                <a:ea typeface="思源黑体-粗体" panose="020B0400000000000000" charset="-122"/>
              </a:rPr>
              <a:t>步骤 </a:t>
            </a:r>
            <a:r>
              <a:rPr lang="en-US" altLang="zh-CN" sz="2800" spc="171" dirty="0">
                <a:solidFill>
                  <a:srgbClr val="595959"/>
                </a:solidFill>
                <a:ea typeface="思源黑体-粗体" panose="020B0400000000000000" charset="-122"/>
              </a:rPr>
              <a:t>2: </a:t>
            </a:r>
            <a:r>
              <a:rPr lang="zh-CN" altLang="en-US" sz="2800" spc="171" dirty="0">
                <a:solidFill>
                  <a:srgbClr val="595959"/>
                </a:solidFill>
                <a:ea typeface="思源黑体-粗体" panose="020B0400000000000000" charset="-122"/>
              </a:rPr>
              <a:t>选择模型参数</a:t>
            </a:r>
            <a:endParaRPr lang="en-US" altLang="zh-CN" sz="2800" spc="171" dirty="0">
              <a:solidFill>
                <a:srgbClr val="595959"/>
              </a:solidFill>
              <a:ea typeface="思源黑体-粗体" panose="020B0400000000000000" charset="-122"/>
            </a:endParaRPr>
          </a:p>
          <a:p>
            <a:pPr indent="457200">
              <a:lnSpc>
                <a:spcPct val="120000"/>
              </a:lnSpc>
              <a:spcBef>
                <a:spcPct val="0"/>
              </a:spcBef>
            </a:pPr>
            <a:r>
              <a:rPr lang="zh-CN" altLang="en-US" sz="2800" spc="171" dirty="0">
                <a:solidFill>
                  <a:srgbClr val="595959"/>
                </a:solidFill>
                <a:ea typeface="思源黑体-粗体" panose="020B0400000000000000" charset="-122"/>
              </a:rPr>
              <a:t>步骤 </a:t>
            </a:r>
            <a:r>
              <a:rPr lang="en-US" altLang="zh-CN" sz="2800" spc="171" dirty="0">
                <a:solidFill>
                  <a:srgbClr val="595959"/>
                </a:solidFill>
                <a:ea typeface="思源黑体-粗体" panose="020B0400000000000000" charset="-122"/>
              </a:rPr>
              <a:t>3: </a:t>
            </a:r>
            <a:r>
              <a:rPr lang="zh-CN" altLang="en-US" sz="2800" spc="171" dirty="0">
                <a:solidFill>
                  <a:srgbClr val="595959"/>
                </a:solidFill>
                <a:ea typeface="思源黑体-粗体" panose="020B0400000000000000" charset="-122"/>
              </a:rPr>
              <a:t>模型检验</a:t>
            </a:r>
            <a:endParaRPr lang="en-US" altLang="zh-CN" sz="2800" spc="171" dirty="0">
              <a:solidFill>
                <a:srgbClr val="595959"/>
              </a:solidFill>
              <a:ea typeface="思源黑体-粗体" panose="020B0400000000000000" charset="-122"/>
            </a:endParaRPr>
          </a:p>
          <a:p>
            <a:pPr marL="0" lvl="0" indent="457200" algn="l">
              <a:lnSpc>
                <a:spcPct val="120000"/>
              </a:lnSpc>
              <a:spcBef>
                <a:spcPct val="0"/>
              </a:spcBef>
            </a:pPr>
            <a:r>
              <a:rPr lang="zh-CN" altLang="en-US" sz="2800" spc="171" dirty="0">
                <a:solidFill>
                  <a:srgbClr val="595959"/>
                </a:solidFill>
                <a:ea typeface="思源黑体-粗体" panose="020B0400000000000000" charset="-122"/>
              </a:rPr>
              <a:t>步骤 </a:t>
            </a:r>
            <a:r>
              <a:rPr lang="en-US" altLang="zh-CN" sz="2800" spc="171" dirty="0">
                <a:solidFill>
                  <a:srgbClr val="595959"/>
                </a:solidFill>
                <a:ea typeface="思源黑体-粗体" panose="020B0400000000000000" charset="-122"/>
              </a:rPr>
              <a:t>4: </a:t>
            </a:r>
            <a:r>
              <a:rPr lang="zh-CN" altLang="en-US" sz="2800" spc="171" dirty="0">
                <a:solidFill>
                  <a:srgbClr val="595959"/>
                </a:solidFill>
                <a:ea typeface="思源黑体-粗体" panose="020B0400000000000000" charset="-122"/>
              </a:rPr>
              <a:t>预测数据</a:t>
            </a:r>
            <a:endParaRPr lang="zh-CN" altLang="en-US" sz="2800" spc="171" dirty="0">
              <a:solidFill>
                <a:srgbClr val="595959"/>
              </a:solidFill>
              <a:ea typeface="思源黑体-粗体" panose="020B0400000000000000" charset="-122"/>
            </a:endParaRPr>
          </a:p>
        </p:txBody>
      </p:sp>
      <p:sp>
        <p:nvSpPr>
          <p:cNvPr id="43" name="TextBox 25"/>
          <p:cNvSpPr txBox="1"/>
          <p:nvPr>
            <p:custDataLst>
              <p:tags r:id="rId4"/>
            </p:custDataLst>
          </p:nvPr>
        </p:nvSpPr>
        <p:spPr>
          <a:xfrm>
            <a:off x="1447800" y="1714500"/>
            <a:ext cx="6860540" cy="551433"/>
          </a:xfrm>
          <a:prstGeom prst="rect">
            <a:avLst/>
          </a:prstGeom>
        </p:spPr>
        <p:txBody>
          <a:bodyPr wrap="square" lIns="0" tIns="0" rIns="0" bIns="0" rtlCol="0" anchor="t">
            <a:spAutoFit/>
          </a:bodyPr>
          <a:lstStyle/>
          <a:p>
            <a:pPr marL="0" lvl="0" indent="0" algn="l">
              <a:lnSpc>
                <a:spcPts val="4320"/>
              </a:lnSpc>
              <a:spcBef>
                <a:spcPct val="0"/>
              </a:spcBef>
            </a:pPr>
            <a:r>
              <a:rPr lang="en-US" altLang="zh-CN" sz="3600" spc="450" dirty="0">
                <a:solidFill>
                  <a:srgbClr val="5B64CB"/>
                </a:solidFill>
              </a:rPr>
              <a:t>ARIMA </a:t>
            </a:r>
            <a:r>
              <a:rPr lang="zh-CN" altLang="en-US" sz="3600" spc="450" dirty="0">
                <a:solidFill>
                  <a:srgbClr val="5B64CB"/>
                </a:solidFill>
              </a:rPr>
              <a:t>时间序列预测</a:t>
            </a:r>
            <a:endParaRPr lang="zh-CN" altLang="en-US" sz="3600" spc="450" dirty="0">
              <a:solidFill>
                <a:srgbClr val="5B64CB"/>
              </a:solidFill>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5"/>
            <a:stretch>
              <a:fillRect/>
            </a:stretch>
          </a:blipFill>
        </p:spPr>
        <p:txBody>
          <a:bodyPr/>
          <a:lstStyle/>
          <a:p>
            <a:endParaRPr lang="zh-CN" altLang="en-US"/>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数据处理</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sp>
        <p:nvSpPr>
          <p:cNvPr id="7"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sp>
        <p:nvSpPr>
          <p:cNvPr id="10" name="文本框 9"/>
          <p:cNvSpPr txBox="1"/>
          <p:nvPr/>
        </p:nvSpPr>
        <p:spPr>
          <a:xfrm>
            <a:off x="9144000" y="6276799"/>
            <a:ext cx="6858000" cy="1594026"/>
          </a:xfrm>
          <a:prstGeom prst="rect">
            <a:avLst/>
          </a:prstGeom>
          <a:noFill/>
        </p:spPr>
        <p:txBody>
          <a:bodyPr wrap="square">
            <a:spAutoFit/>
          </a:bodyPr>
          <a:lstStyle/>
          <a:p>
            <a:pPr indent="457200">
              <a:lnSpc>
                <a:spcPct val="120000"/>
              </a:lnSpc>
              <a:spcBef>
                <a:spcPct val="0"/>
              </a:spcBef>
            </a:pPr>
            <a:r>
              <a:rPr lang="zh-CN" altLang="en-US" sz="2800" dirty="0">
                <a:highlight>
                  <a:srgbClr val="FFFFFF"/>
                </a:highlight>
                <a:latin typeface="Times New Roman" panose="02020603050405020304" charset="0"/>
              </a:rPr>
              <a:t>分析结果我们可以发现，</a:t>
            </a:r>
            <a:r>
              <a:rPr lang="en-US" altLang="zh-CN" sz="2800" dirty="0">
                <a:highlight>
                  <a:srgbClr val="FFFFFF"/>
                </a:highlight>
                <a:latin typeface="Times New Roman" panose="02020603050405020304" charset="0"/>
              </a:rPr>
              <a:t>ARIMA </a:t>
            </a:r>
            <a:r>
              <a:rPr lang="zh-CN" altLang="en-US" sz="2800" dirty="0">
                <a:highlight>
                  <a:srgbClr val="FFFFFF"/>
                </a:highlight>
                <a:latin typeface="Times New Roman" panose="02020603050405020304" charset="0"/>
              </a:rPr>
              <a:t>预测未来 </a:t>
            </a:r>
            <a:r>
              <a:rPr lang="en-US" altLang="zh-CN" sz="2800" dirty="0">
                <a:highlight>
                  <a:srgbClr val="FFFFFF"/>
                </a:highlight>
                <a:latin typeface="Times New Roman" panose="02020603050405020304" charset="0"/>
              </a:rPr>
              <a:t>30 </a:t>
            </a:r>
            <a:r>
              <a:rPr lang="zh-CN" altLang="en-US" sz="2800" dirty="0">
                <a:highlight>
                  <a:srgbClr val="FFFFFF"/>
                </a:highlight>
                <a:latin typeface="Times New Roman" panose="02020603050405020304" charset="0"/>
              </a:rPr>
              <a:t>天的货量数据过于平滑，这不符合</a:t>
            </a:r>
            <a:br>
              <a:rPr lang="zh-CN" altLang="en-US" sz="2800" dirty="0">
                <a:highlight>
                  <a:srgbClr val="FFFFFF"/>
                </a:highlight>
                <a:latin typeface="Times New Roman" panose="02020603050405020304" charset="0"/>
              </a:rPr>
            </a:br>
            <a:r>
              <a:rPr lang="zh-CN" altLang="en-US" sz="2800" dirty="0">
                <a:highlight>
                  <a:srgbClr val="FFFFFF"/>
                </a:highlight>
                <a:latin typeface="Times New Roman" panose="02020603050405020304" charset="0"/>
              </a:rPr>
              <a:t>我们对于预测数据的预期。</a:t>
            </a:r>
            <a:endParaRPr lang="zh-CN" altLang="en-US" sz="2800" dirty="0">
              <a:highlight>
                <a:srgbClr val="FFFFFF"/>
              </a:highlight>
              <a:latin typeface="Times New Roman" panose="02020603050405020304" charset="0"/>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262" y="4975108"/>
            <a:ext cx="8730338" cy="3958836"/>
          </a:xfrm>
          <a:prstGeom prst="rect">
            <a:avLst/>
          </a:prstGeom>
        </p:spPr>
      </p:pic>
      <p:sp>
        <p:nvSpPr>
          <p:cNvPr id="9" name="文本框 8"/>
          <p:cNvSpPr txBox="1"/>
          <p:nvPr/>
        </p:nvSpPr>
        <p:spPr>
          <a:xfrm>
            <a:off x="2797631" y="8995752"/>
            <a:ext cx="3657600" cy="369332"/>
          </a:xfrm>
          <a:prstGeom prst="rect">
            <a:avLst/>
          </a:prstGeom>
          <a:noFill/>
        </p:spPr>
        <p:txBody>
          <a:bodyPr wrap="square" rtlCol="0">
            <a:spAutoFit/>
          </a:bodyPr>
          <a:lstStyle/>
          <a:p>
            <a:pPr algn="ctr"/>
            <a:r>
              <a:rPr lang="en-US" altLang="zh-CN" dirty="0"/>
              <a:t>ARIMA</a:t>
            </a:r>
            <a:r>
              <a:rPr lang="zh-CN" altLang="en-US" dirty="0"/>
              <a:t>预测结果</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3072418"/>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2" name="TextBox 23"/>
          <p:cNvSpPr txBox="1"/>
          <p:nvPr>
            <p:custDataLst>
              <p:tags r:id="rId3"/>
            </p:custDataLst>
          </p:nvPr>
        </p:nvSpPr>
        <p:spPr>
          <a:xfrm>
            <a:off x="1593215" y="2416175"/>
            <a:ext cx="12253799" cy="2193949"/>
          </a:xfrm>
          <a:prstGeom prst="rect">
            <a:avLst/>
          </a:prstGeom>
        </p:spPr>
        <p:txBody>
          <a:bodyPr wrap="square" lIns="0" tIns="0" rIns="0" bIns="0" rtlCol="0" anchor="t">
            <a:noAutofit/>
          </a:bodyPr>
          <a:lstStyle/>
          <a:p>
            <a:pPr marL="0" lvl="0" indent="457200" algn="l">
              <a:lnSpc>
                <a:spcPct val="120000"/>
              </a:lnSpc>
              <a:spcBef>
                <a:spcPct val="0"/>
              </a:spcBef>
            </a:pPr>
            <a:endParaRPr lang="zh-CN" altLang="en-US" sz="2800" spc="171" dirty="0">
              <a:solidFill>
                <a:srgbClr val="595959"/>
              </a:solidFill>
              <a:ea typeface="思源黑体-粗体" panose="020B0400000000000000" charset="-122"/>
            </a:endParaRPr>
          </a:p>
        </p:txBody>
      </p:sp>
      <p:sp>
        <p:nvSpPr>
          <p:cNvPr id="43" name="TextBox 25"/>
          <p:cNvSpPr txBox="1"/>
          <p:nvPr>
            <p:custDataLst>
              <p:tags r:id="rId4"/>
            </p:custDataLst>
          </p:nvPr>
        </p:nvSpPr>
        <p:spPr>
          <a:xfrm>
            <a:off x="1447800" y="1714500"/>
            <a:ext cx="6860540" cy="551433"/>
          </a:xfrm>
          <a:prstGeom prst="rect">
            <a:avLst/>
          </a:prstGeom>
        </p:spPr>
        <p:txBody>
          <a:bodyPr wrap="square" lIns="0" tIns="0" rIns="0" bIns="0" rtlCol="0" anchor="t">
            <a:spAutoFit/>
          </a:bodyPr>
          <a:lstStyle/>
          <a:p>
            <a:pPr marL="0" lvl="0" indent="0" algn="l">
              <a:lnSpc>
                <a:spcPts val="4320"/>
              </a:lnSpc>
              <a:spcBef>
                <a:spcPct val="0"/>
              </a:spcBef>
            </a:pPr>
            <a:r>
              <a:rPr lang="en-US" altLang="zh-CN" sz="3600" spc="450" dirty="0">
                <a:solidFill>
                  <a:srgbClr val="5B64CB"/>
                </a:solidFill>
              </a:rPr>
              <a:t>LSTM </a:t>
            </a:r>
            <a:r>
              <a:rPr lang="zh-CN" altLang="en-US" sz="3600" spc="450" dirty="0">
                <a:solidFill>
                  <a:srgbClr val="5B64CB"/>
                </a:solidFill>
              </a:rPr>
              <a:t>长短时记忆预测</a:t>
            </a:r>
            <a:endParaRPr lang="zh-CN" altLang="en-US" sz="3600" spc="450" dirty="0">
              <a:solidFill>
                <a:srgbClr val="5B64CB"/>
              </a:solidFill>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5"/>
            <a:stretch>
              <a:fillRect/>
            </a:stretch>
          </a:blipFill>
        </p:spPr>
        <p:txBody>
          <a:bodyPr/>
          <a:lstStyle/>
          <a:p>
            <a:endParaRPr lang="zh-CN" altLang="en-US"/>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数据处理</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sp>
        <p:nvSpPr>
          <p:cNvPr id="7"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sp>
        <p:nvSpPr>
          <p:cNvPr id="2" name="文本框 1"/>
          <p:cNvSpPr txBox="1"/>
          <p:nvPr/>
        </p:nvSpPr>
        <p:spPr>
          <a:xfrm>
            <a:off x="1828800" y="2552700"/>
            <a:ext cx="10820400" cy="1384995"/>
          </a:xfrm>
          <a:prstGeom prst="rect">
            <a:avLst/>
          </a:prstGeom>
          <a:noFill/>
        </p:spPr>
        <p:txBody>
          <a:bodyPr wrap="square" rtlCol="0">
            <a:spAutoFit/>
          </a:bodyPr>
          <a:lstStyle/>
          <a:p>
            <a:r>
              <a:rPr lang="en-US" altLang="zh-CN" sz="2800" spc="171" dirty="0">
                <a:solidFill>
                  <a:srgbClr val="595959"/>
                </a:solidFill>
                <a:ea typeface="思源黑体-粗体" panose="020B0400000000000000" charset="-122"/>
              </a:rPr>
              <a:t>LSTM</a:t>
            </a:r>
            <a:r>
              <a:rPr lang="zh-CN" altLang="en-US" sz="2800" spc="171" dirty="0">
                <a:solidFill>
                  <a:srgbClr val="595959"/>
                </a:solidFill>
                <a:ea typeface="思源黑体-粗体" panose="020B0400000000000000" charset="-122"/>
              </a:rPr>
              <a:t>是建立在</a:t>
            </a:r>
            <a:r>
              <a:rPr lang="en-US" altLang="zh-CN" sz="2800" spc="171" dirty="0">
                <a:solidFill>
                  <a:srgbClr val="595959"/>
                </a:solidFill>
                <a:ea typeface="思源黑体-粗体" panose="020B0400000000000000" charset="-122"/>
              </a:rPr>
              <a:t>RNN</a:t>
            </a:r>
            <a:r>
              <a:rPr lang="zh-CN" altLang="en-US" sz="2800" spc="171" dirty="0">
                <a:solidFill>
                  <a:srgbClr val="595959"/>
                </a:solidFill>
                <a:ea typeface="思源黑体-粗体" panose="020B0400000000000000" charset="-122"/>
              </a:rPr>
              <a:t>基础之上的，相比</a:t>
            </a:r>
            <a:r>
              <a:rPr lang="en-US" altLang="zh-CN" sz="2800" spc="171" dirty="0">
                <a:solidFill>
                  <a:srgbClr val="595959"/>
                </a:solidFill>
                <a:ea typeface="思源黑体-粗体" panose="020B0400000000000000" charset="-122"/>
              </a:rPr>
              <a:t>RNN,LSTM</a:t>
            </a:r>
            <a:r>
              <a:rPr lang="zh-CN" altLang="en-US" sz="2800" spc="171" dirty="0">
                <a:solidFill>
                  <a:srgbClr val="595959"/>
                </a:solidFill>
                <a:ea typeface="思源黑体-粗体" panose="020B0400000000000000" charset="-122"/>
              </a:rPr>
              <a:t>加入了一个记忆细胞，可以选择重要信息，过滤噪声信息，减轻记忆的负担。一个记忆细胞由三个门组成，分别是输入门</a:t>
            </a:r>
            <a:r>
              <a:rPr lang="en-US" altLang="zh-CN" sz="2800" spc="171" dirty="0">
                <a:solidFill>
                  <a:srgbClr val="595959"/>
                </a:solidFill>
                <a:ea typeface="思源黑体-粗体" panose="020B0400000000000000" charset="-122"/>
              </a:rPr>
              <a:t>,</a:t>
            </a:r>
            <a:r>
              <a:rPr lang="zh-CN" altLang="en-US" sz="2800" spc="171" dirty="0">
                <a:solidFill>
                  <a:srgbClr val="595959"/>
                </a:solidFill>
                <a:ea typeface="思源黑体-粗体" panose="020B0400000000000000" charset="-122"/>
              </a:rPr>
              <a:t>遗忘门和输出门。</a:t>
            </a:r>
            <a:endParaRPr lang="zh-CN" altLang="en-US" sz="2800" spc="171" dirty="0">
              <a:solidFill>
                <a:srgbClr val="595959"/>
              </a:solidFill>
              <a:ea typeface="思源黑体-粗体" panose="020B0400000000000000" charset="-122"/>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8094" y="4772546"/>
            <a:ext cx="8131811" cy="452570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3072418"/>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2" name="TextBox 23"/>
          <p:cNvSpPr txBox="1"/>
          <p:nvPr>
            <p:custDataLst>
              <p:tags r:id="rId3"/>
            </p:custDataLst>
          </p:nvPr>
        </p:nvSpPr>
        <p:spPr>
          <a:xfrm>
            <a:off x="1593215" y="2416175"/>
            <a:ext cx="12253799" cy="2193949"/>
          </a:xfrm>
          <a:prstGeom prst="rect">
            <a:avLst/>
          </a:prstGeom>
        </p:spPr>
        <p:txBody>
          <a:bodyPr wrap="square" lIns="0" tIns="0" rIns="0" bIns="0" rtlCol="0" anchor="t">
            <a:noAutofit/>
          </a:bodyPr>
          <a:lstStyle/>
          <a:p>
            <a:pPr marL="0" lvl="0" indent="457200" algn="l">
              <a:lnSpc>
                <a:spcPct val="120000"/>
              </a:lnSpc>
              <a:spcBef>
                <a:spcPct val="0"/>
              </a:spcBef>
            </a:pPr>
            <a:endParaRPr lang="zh-CN" altLang="en-US" sz="2800" spc="171" dirty="0">
              <a:solidFill>
                <a:srgbClr val="595959"/>
              </a:solidFill>
              <a:ea typeface="思源黑体-粗体" panose="020B0400000000000000" charset="-122"/>
            </a:endParaRPr>
          </a:p>
        </p:txBody>
      </p:sp>
      <p:sp>
        <p:nvSpPr>
          <p:cNvPr id="43" name="TextBox 25"/>
          <p:cNvSpPr txBox="1"/>
          <p:nvPr>
            <p:custDataLst>
              <p:tags r:id="rId4"/>
            </p:custDataLst>
          </p:nvPr>
        </p:nvSpPr>
        <p:spPr>
          <a:xfrm>
            <a:off x="1447800" y="1714500"/>
            <a:ext cx="6860540" cy="551433"/>
          </a:xfrm>
          <a:prstGeom prst="rect">
            <a:avLst/>
          </a:prstGeom>
        </p:spPr>
        <p:txBody>
          <a:bodyPr wrap="square" lIns="0" tIns="0" rIns="0" bIns="0" rtlCol="0" anchor="t">
            <a:spAutoFit/>
          </a:bodyPr>
          <a:lstStyle/>
          <a:p>
            <a:pPr marL="0" lvl="0" indent="0" algn="l">
              <a:lnSpc>
                <a:spcPts val="4320"/>
              </a:lnSpc>
              <a:spcBef>
                <a:spcPct val="0"/>
              </a:spcBef>
            </a:pPr>
            <a:r>
              <a:rPr lang="en-US" altLang="zh-CN" sz="3600" spc="450" dirty="0">
                <a:solidFill>
                  <a:srgbClr val="5B64CB"/>
                </a:solidFill>
              </a:rPr>
              <a:t>LSTM </a:t>
            </a:r>
            <a:r>
              <a:rPr lang="zh-CN" altLang="en-US" sz="3600" spc="450" dirty="0">
                <a:solidFill>
                  <a:srgbClr val="5B64CB"/>
                </a:solidFill>
              </a:rPr>
              <a:t>长短时记忆预测</a:t>
            </a:r>
            <a:endParaRPr lang="zh-CN" altLang="en-US" sz="3600" spc="450" dirty="0">
              <a:solidFill>
                <a:srgbClr val="5B64CB"/>
              </a:solidFill>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5"/>
            <a:stretch>
              <a:fillRect/>
            </a:stretch>
          </a:blipFill>
        </p:spPr>
        <p:txBody>
          <a:bodyPr/>
          <a:lstStyle/>
          <a:p>
            <a:endParaRPr lang="zh-CN" altLang="en-US"/>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数据处理</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sp>
        <p:nvSpPr>
          <p:cNvPr id="7"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sp>
        <p:nvSpPr>
          <p:cNvPr id="2" name="文本框 1"/>
          <p:cNvSpPr txBox="1"/>
          <p:nvPr/>
        </p:nvSpPr>
        <p:spPr>
          <a:xfrm>
            <a:off x="1828800" y="2552700"/>
            <a:ext cx="11430000" cy="1815882"/>
          </a:xfrm>
          <a:prstGeom prst="rect">
            <a:avLst/>
          </a:prstGeom>
          <a:noFill/>
        </p:spPr>
        <p:txBody>
          <a:bodyPr wrap="square" rtlCol="0">
            <a:spAutoFit/>
          </a:bodyPr>
          <a:lstStyle/>
          <a:p>
            <a:r>
              <a:rPr lang="zh-CN" altLang="en-US" sz="2800" spc="171" dirty="0">
                <a:solidFill>
                  <a:srgbClr val="595959"/>
                </a:solidFill>
                <a:ea typeface="思源黑体-粗体" panose="020B0400000000000000" charset="-122"/>
              </a:rPr>
              <a:t>使用</a:t>
            </a:r>
            <a:r>
              <a:rPr lang="en-US" altLang="zh-CN" sz="2800" spc="171" dirty="0" err="1">
                <a:solidFill>
                  <a:srgbClr val="595959"/>
                </a:solidFill>
                <a:ea typeface="思源黑体-粗体" panose="020B0400000000000000" charset="-122"/>
              </a:rPr>
              <a:t>matlab</a:t>
            </a:r>
            <a:r>
              <a:rPr lang="zh-CN" altLang="en-US" sz="2800" spc="171" dirty="0">
                <a:solidFill>
                  <a:srgbClr val="595959"/>
                </a:solidFill>
                <a:ea typeface="思源黑体-粗体" panose="020B0400000000000000" charset="-122"/>
              </a:rPr>
              <a:t>中开源的</a:t>
            </a:r>
            <a:r>
              <a:rPr lang="en-US" altLang="zh-CN" sz="2800" spc="171" dirty="0">
                <a:solidFill>
                  <a:srgbClr val="595959"/>
                </a:solidFill>
                <a:ea typeface="思源黑体-粗体" panose="020B0400000000000000" charset="-122"/>
              </a:rPr>
              <a:t>LSTM</a:t>
            </a:r>
            <a:r>
              <a:rPr lang="zh-CN" altLang="en-US" sz="2800" spc="171" dirty="0">
                <a:solidFill>
                  <a:srgbClr val="595959"/>
                </a:solidFill>
                <a:ea typeface="思源黑体-粗体" panose="020B0400000000000000" charset="-122"/>
              </a:rPr>
              <a:t>预测工具包，需要调整的参数为学习率和隐藏单元数，以</a:t>
            </a:r>
            <a:r>
              <a:rPr lang="en-US" altLang="zh-CN" sz="2800" spc="171" dirty="0">
                <a:solidFill>
                  <a:srgbClr val="595959"/>
                </a:solidFill>
                <a:ea typeface="思源黑体-粗体" panose="020B0400000000000000" charset="-122"/>
              </a:rPr>
              <a:t>0.0001,0.0005,0.001,0.002,0.005</a:t>
            </a:r>
            <a:r>
              <a:rPr lang="zh-CN" altLang="en-US" sz="2800" spc="171" dirty="0">
                <a:solidFill>
                  <a:srgbClr val="595959"/>
                </a:solidFill>
                <a:ea typeface="思源黑体-粗体" panose="020B0400000000000000" charset="-122"/>
              </a:rPr>
              <a:t>为学习率集合，以</a:t>
            </a:r>
            <a:r>
              <a:rPr lang="en-US" altLang="zh-CN" sz="2800" spc="171" dirty="0">
                <a:solidFill>
                  <a:srgbClr val="595959"/>
                </a:solidFill>
                <a:ea typeface="思源黑体-粗体" panose="020B0400000000000000" charset="-122"/>
              </a:rPr>
              <a:t>50,100,200,500,800,1000</a:t>
            </a:r>
            <a:r>
              <a:rPr lang="zh-CN" altLang="en-US" sz="2800" spc="171" dirty="0">
                <a:solidFill>
                  <a:srgbClr val="595959"/>
                </a:solidFill>
                <a:ea typeface="思源黑体-粗体" panose="020B0400000000000000" charset="-122"/>
              </a:rPr>
              <a:t>为隐藏单元数集合，做笛卡尔积运算，寻找最优参数，结果如下：</a:t>
            </a:r>
            <a:endParaRPr lang="zh-CN" altLang="en-US" sz="2800" spc="171" dirty="0">
              <a:solidFill>
                <a:srgbClr val="595959"/>
              </a:solidFill>
              <a:ea typeface="思源黑体-粗体" panose="020B0400000000000000" charset="-122"/>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6340" y="4652611"/>
            <a:ext cx="6895319" cy="4910489"/>
          </a:xfrm>
          <a:prstGeom prst="rect">
            <a:avLst/>
          </a:prstGeom>
        </p:spPr>
      </p:pic>
      <p:sp>
        <p:nvSpPr>
          <p:cNvPr id="5" name="文本框 4"/>
          <p:cNvSpPr txBox="1"/>
          <p:nvPr/>
        </p:nvSpPr>
        <p:spPr>
          <a:xfrm>
            <a:off x="7417357" y="9643825"/>
            <a:ext cx="3200400" cy="369332"/>
          </a:xfrm>
          <a:prstGeom prst="rect">
            <a:avLst/>
          </a:prstGeom>
          <a:noFill/>
        </p:spPr>
        <p:txBody>
          <a:bodyPr wrap="square" rtlCol="0">
            <a:spAutoFit/>
          </a:bodyPr>
          <a:lstStyle/>
          <a:p>
            <a:pPr algn="ctr"/>
            <a:r>
              <a:rPr lang="en-US" altLang="zh-CN" dirty="0"/>
              <a:t>LSTM</a:t>
            </a:r>
            <a:r>
              <a:rPr lang="zh-CN" altLang="en-US" dirty="0"/>
              <a:t>参数</a:t>
            </a:r>
            <a:r>
              <a:rPr lang="en-US" altLang="zh-CN" dirty="0"/>
              <a:t>RMSE</a:t>
            </a:r>
            <a:r>
              <a:rPr lang="zh-CN" altLang="en-US" dirty="0"/>
              <a:t>图</a:t>
            </a:r>
            <a:endParaRPr lang="zh-CN" altLang="en-US" dirty="0"/>
          </a:p>
        </p:txBody>
      </p:sp>
      <p:sp>
        <p:nvSpPr>
          <p:cNvPr id="8" name="椭圆 7"/>
          <p:cNvSpPr/>
          <p:nvPr/>
        </p:nvSpPr>
        <p:spPr>
          <a:xfrm>
            <a:off x="9906000" y="5753100"/>
            <a:ext cx="838200" cy="838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707" y="4558986"/>
            <a:ext cx="14789785" cy="4984795"/>
          </a:xfrm>
          <a:prstGeom prst="rect">
            <a:avLst/>
          </a:prstGeom>
        </p:spPr>
      </p:pic>
      <p:sp>
        <p:nvSpPr>
          <p:cNvPr id="11" name="文本框 10"/>
          <p:cNvSpPr txBox="1"/>
          <p:nvPr/>
        </p:nvSpPr>
        <p:spPr>
          <a:xfrm>
            <a:off x="7010400" y="9345090"/>
            <a:ext cx="3200400" cy="369332"/>
          </a:xfrm>
          <a:prstGeom prst="rect">
            <a:avLst/>
          </a:prstGeom>
          <a:noFill/>
        </p:spPr>
        <p:txBody>
          <a:bodyPr wrap="square" rtlCol="0">
            <a:spAutoFit/>
          </a:bodyPr>
          <a:lstStyle/>
          <a:p>
            <a:pPr algn="ctr"/>
            <a:r>
              <a:rPr lang="en-US" altLang="zh-CN" dirty="0"/>
              <a:t>LSTM</a:t>
            </a:r>
            <a:r>
              <a:rPr lang="zh-CN" altLang="en-US" dirty="0"/>
              <a:t>结果图</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3072418"/>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2" name="TextBox 23"/>
          <p:cNvSpPr txBox="1"/>
          <p:nvPr>
            <p:custDataLst>
              <p:tags r:id="rId3"/>
            </p:custDataLst>
          </p:nvPr>
        </p:nvSpPr>
        <p:spPr>
          <a:xfrm>
            <a:off x="1593215" y="2416175"/>
            <a:ext cx="12253799" cy="2193949"/>
          </a:xfrm>
          <a:prstGeom prst="rect">
            <a:avLst/>
          </a:prstGeom>
        </p:spPr>
        <p:txBody>
          <a:bodyPr wrap="square" lIns="0" tIns="0" rIns="0" bIns="0" rtlCol="0" anchor="t">
            <a:noAutofit/>
          </a:bodyPr>
          <a:lstStyle/>
          <a:p>
            <a:pPr marL="0" lvl="0" indent="457200" algn="l">
              <a:lnSpc>
                <a:spcPct val="120000"/>
              </a:lnSpc>
              <a:spcBef>
                <a:spcPct val="0"/>
              </a:spcBef>
            </a:pPr>
            <a:endParaRPr lang="zh-CN" altLang="en-US" sz="2800" spc="171" dirty="0">
              <a:solidFill>
                <a:srgbClr val="595959"/>
              </a:solidFill>
              <a:ea typeface="思源黑体-粗体" panose="020B0400000000000000" charset="-122"/>
            </a:endParaRPr>
          </a:p>
        </p:txBody>
      </p:sp>
      <p:sp>
        <p:nvSpPr>
          <p:cNvPr id="43" name="TextBox 25"/>
          <p:cNvSpPr txBox="1"/>
          <p:nvPr>
            <p:custDataLst>
              <p:tags r:id="rId4"/>
            </p:custDataLst>
          </p:nvPr>
        </p:nvSpPr>
        <p:spPr>
          <a:xfrm>
            <a:off x="1447800" y="1714500"/>
            <a:ext cx="6860540" cy="551433"/>
          </a:xfrm>
          <a:prstGeom prst="rect">
            <a:avLst/>
          </a:prstGeom>
        </p:spPr>
        <p:txBody>
          <a:bodyPr wrap="square" lIns="0" tIns="0" rIns="0" bIns="0" rtlCol="0" anchor="t">
            <a:spAutoFit/>
          </a:bodyPr>
          <a:lstStyle/>
          <a:p>
            <a:pPr marL="0" lvl="0" indent="0" algn="l">
              <a:lnSpc>
                <a:spcPts val="4320"/>
              </a:lnSpc>
              <a:spcBef>
                <a:spcPct val="0"/>
              </a:spcBef>
            </a:pPr>
            <a:r>
              <a:rPr lang="en-US" altLang="zh-CN" sz="3600" spc="450" dirty="0">
                <a:solidFill>
                  <a:srgbClr val="5B64CB"/>
                </a:solidFill>
              </a:rPr>
              <a:t>LSTM </a:t>
            </a:r>
            <a:r>
              <a:rPr lang="zh-CN" altLang="en-US" sz="3600" spc="450" dirty="0">
                <a:solidFill>
                  <a:srgbClr val="5B64CB"/>
                </a:solidFill>
              </a:rPr>
              <a:t>长短时记忆预测</a:t>
            </a:r>
            <a:endParaRPr lang="zh-CN" altLang="en-US" sz="3600" spc="450" dirty="0">
              <a:solidFill>
                <a:srgbClr val="5B64CB"/>
              </a:solidFill>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5"/>
            <a:stretch>
              <a:fillRect/>
            </a:stretch>
          </a:blipFill>
        </p:spPr>
        <p:txBody>
          <a:bodyPr/>
          <a:lstStyle/>
          <a:p>
            <a:endParaRPr lang="zh-CN" altLang="en-US"/>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数据处理</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sp>
        <p:nvSpPr>
          <p:cNvPr id="7"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sp>
        <p:nvSpPr>
          <p:cNvPr id="2" name="文本框 1"/>
          <p:cNvSpPr txBox="1"/>
          <p:nvPr/>
        </p:nvSpPr>
        <p:spPr>
          <a:xfrm>
            <a:off x="1828800" y="2442096"/>
            <a:ext cx="11430000" cy="1815882"/>
          </a:xfrm>
          <a:prstGeom prst="rect">
            <a:avLst/>
          </a:prstGeom>
          <a:noFill/>
        </p:spPr>
        <p:txBody>
          <a:bodyPr wrap="square" rtlCol="0">
            <a:spAutoFit/>
          </a:bodyPr>
          <a:lstStyle/>
          <a:p>
            <a:r>
              <a:rPr lang="zh-CN" altLang="en-US" sz="2800" spc="171" dirty="0">
                <a:solidFill>
                  <a:srgbClr val="595959"/>
                </a:solidFill>
                <a:ea typeface="思源黑体-粗体" panose="020B0400000000000000" charset="-122"/>
              </a:rPr>
              <a:t>此时</a:t>
            </a:r>
            <a:r>
              <a:rPr lang="en-US" altLang="zh-CN" sz="2800" spc="171" dirty="0">
                <a:solidFill>
                  <a:srgbClr val="595959"/>
                </a:solidFill>
                <a:ea typeface="思源黑体-粗体" panose="020B0400000000000000" charset="-122"/>
              </a:rPr>
              <a:t>R²</a:t>
            </a:r>
            <a:r>
              <a:rPr lang="zh-CN" altLang="en-US" sz="2800" spc="171" dirty="0">
                <a:solidFill>
                  <a:srgbClr val="595959"/>
                </a:solidFill>
                <a:ea typeface="思源黑体-粗体" panose="020B0400000000000000" charset="-122"/>
              </a:rPr>
              <a:t>值并不算高，这表明模型只能解释</a:t>
            </a:r>
            <a:r>
              <a:rPr lang="en-US" altLang="zh-CN" sz="2800" spc="171" dirty="0">
                <a:solidFill>
                  <a:srgbClr val="595959"/>
                </a:solidFill>
                <a:ea typeface="思源黑体-粗体" panose="020B0400000000000000" charset="-122"/>
              </a:rPr>
              <a:t>76.941\%</a:t>
            </a:r>
            <a:r>
              <a:rPr lang="zh-CN" altLang="en-US" sz="2800" spc="171" dirty="0">
                <a:solidFill>
                  <a:srgbClr val="595959"/>
                </a:solidFill>
                <a:ea typeface="思源黑体-粗体" panose="020B0400000000000000" charset="-122"/>
              </a:rPr>
              <a:t>的数据变异性，。我们需要更高的</a:t>
            </a:r>
            <a:r>
              <a:rPr lang="en-US" altLang="zh-CN" sz="2800" spc="171" dirty="0">
                <a:solidFill>
                  <a:srgbClr val="595959"/>
                </a:solidFill>
                <a:ea typeface="思源黑体-粗体" panose="020B0400000000000000" charset="-122"/>
              </a:rPr>
              <a:t>R²</a:t>
            </a:r>
            <a:r>
              <a:rPr lang="zh-CN" altLang="en-US" sz="2800" spc="171" dirty="0">
                <a:solidFill>
                  <a:srgbClr val="595959"/>
                </a:solidFill>
                <a:ea typeface="思源黑体-粗体" panose="020B0400000000000000" charset="-122"/>
              </a:rPr>
              <a:t>值来确保模型的可靠性。当</a:t>
            </a:r>
            <a:r>
              <a:rPr lang="en-US" altLang="zh-CN" sz="2800" spc="171" dirty="0">
                <a:solidFill>
                  <a:srgbClr val="595959"/>
                </a:solidFill>
                <a:ea typeface="思源黑体-粗体" panose="020B0400000000000000" charset="-122"/>
              </a:rPr>
              <a:t>target</a:t>
            </a:r>
            <a:r>
              <a:rPr lang="zh-CN" altLang="en-US" sz="2800" spc="171" dirty="0">
                <a:solidFill>
                  <a:srgbClr val="595959"/>
                </a:solidFill>
                <a:ea typeface="思源黑体-粗体" panose="020B0400000000000000" charset="-122"/>
              </a:rPr>
              <a:t>在</a:t>
            </a:r>
            <a:r>
              <a:rPr lang="en-US" altLang="zh-CN" sz="2800" spc="171" dirty="0">
                <a:solidFill>
                  <a:srgbClr val="595959"/>
                </a:solidFill>
                <a:ea typeface="思源黑体-粗体" panose="020B0400000000000000" charset="-122"/>
              </a:rPr>
              <a:t>3</a:t>
            </a:r>
            <a:r>
              <a:rPr lang="zh-CN" altLang="en-US" sz="2800" spc="171" dirty="0">
                <a:solidFill>
                  <a:srgbClr val="595959"/>
                </a:solidFill>
                <a:ea typeface="思源黑体-粗体" panose="020B0400000000000000" charset="-122"/>
              </a:rPr>
              <a:t>到</a:t>
            </a:r>
            <a:r>
              <a:rPr lang="en-US" altLang="zh-CN" sz="2800" spc="171" dirty="0">
                <a:solidFill>
                  <a:srgbClr val="595959"/>
                </a:solidFill>
                <a:ea typeface="思源黑体-粗体" panose="020B0400000000000000" charset="-122"/>
              </a:rPr>
              <a:t>5</a:t>
            </a:r>
            <a:r>
              <a:rPr lang="zh-CN" altLang="en-US" sz="2800" spc="171" dirty="0">
                <a:solidFill>
                  <a:srgbClr val="595959"/>
                </a:solidFill>
                <a:ea typeface="思源黑体-粗体" panose="020B0400000000000000" charset="-122"/>
              </a:rPr>
              <a:t>的取值区间内，数据大量集中于拟合线附近，当</a:t>
            </a:r>
            <a:r>
              <a:rPr lang="en-US" altLang="zh-CN" sz="2800" spc="171" dirty="0">
                <a:solidFill>
                  <a:srgbClr val="595959"/>
                </a:solidFill>
                <a:ea typeface="思源黑体-粗体" panose="020B0400000000000000" charset="-122"/>
              </a:rPr>
              <a:t>target</a:t>
            </a:r>
            <a:r>
              <a:rPr lang="zh-CN" altLang="en-US" sz="2800" spc="171" dirty="0">
                <a:solidFill>
                  <a:srgbClr val="595959"/>
                </a:solidFill>
                <a:ea typeface="思源黑体-粗体" panose="020B0400000000000000" charset="-122"/>
              </a:rPr>
              <a:t>继续增大时，数据点基本上散布于拟合线两侧且距离较远，可见此时模型的拟合效果较差。</a:t>
            </a:r>
            <a:endParaRPr lang="zh-CN" altLang="en-US" sz="2800" spc="171" dirty="0">
              <a:solidFill>
                <a:srgbClr val="595959"/>
              </a:solidFill>
              <a:ea typeface="思源黑体-粗体" panose="020B0400000000000000" charset="-122"/>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4623829"/>
            <a:ext cx="6999495" cy="5091671"/>
          </a:xfrm>
          <a:prstGeom prst="rect">
            <a:avLst/>
          </a:prstGeom>
        </p:spPr>
      </p:pic>
      <p:sp>
        <p:nvSpPr>
          <p:cNvPr id="12" name="文本框 11"/>
          <p:cNvSpPr txBox="1"/>
          <p:nvPr/>
        </p:nvSpPr>
        <p:spPr>
          <a:xfrm>
            <a:off x="7620000" y="9715500"/>
            <a:ext cx="3124200" cy="369332"/>
          </a:xfrm>
          <a:prstGeom prst="rect">
            <a:avLst/>
          </a:prstGeom>
          <a:noFill/>
        </p:spPr>
        <p:txBody>
          <a:bodyPr wrap="square" rtlCol="0">
            <a:spAutoFit/>
          </a:bodyPr>
          <a:lstStyle/>
          <a:p>
            <a:r>
              <a:rPr lang="en-US" altLang="zh-CN" dirty="0"/>
              <a:t>LSTM</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3072418"/>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2" name="TextBox 23"/>
          <p:cNvSpPr txBox="1"/>
          <p:nvPr>
            <p:custDataLst>
              <p:tags r:id="rId3"/>
            </p:custDataLst>
          </p:nvPr>
        </p:nvSpPr>
        <p:spPr>
          <a:xfrm>
            <a:off x="1593215" y="2416175"/>
            <a:ext cx="12253799" cy="2193949"/>
          </a:xfrm>
          <a:prstGeom prst="rect">
            <a:avLst/>
          </a:prstGeom>
        </p:spPr>
        <p:txBody>
          <a:bodyPr wrap="square" lIns="0" tIns="0" rIns="0" bIns="0" rtlCol="0" anchor="t">
            <a:noAutofit/>
          </a:bodyPr>
          <a:lstStyle/>
          <a:p>
            <a:pPr marL="0" lvl="0" indent="457200" algn="l">
              <a:lnSpc>
                <a:spcPct val="120000"/>
              </a:lnSpc>
              <a:spcBef>
                <a:spcPct val="0"/>
              </a:spcBef>
            </a:pPr>
            <a:endParaRPr lang="zh-CN" altLang="en-US" sz="2800" spc="171" dirty="0">
              <a:solidFill>
                <a:srgbClr val="595959"/>
              </a:solidFill>
              <a:ea typeface="思源黑体-粗体" panose="020B0400000000000000" charset="-122"/>
            </a:endParaRPr>
          </a:p>
        </p:txBody>
      </p:sp>
      <p:sp>
        <p:nvSpPr>
          <p:cNvPr id="43" name="TextBox 25"/>
          <p:cNvSpPr txBox="1"/>
          <p:nvPr>
            <p:custDataLst>
              <p:tags r:id="rId4"/>
            </p:custDataLst>
          </p:nvPr>
        </p:nvSpPr>
        <p:spPr>
          <a:xfrm>
            <a:off x="1447800" y="1714500"/>
            <a:ext cx="6860540" cy="551433"/>
          </a:xfrm>
          <a:prstGeom prst="rect">
            <a:avLst/>
          </a:prstGeom>
        </p:spPr>
        <p:txBody>
          <a:bodyPr wrap="square" lIns="0" tIns="0" rIns="0" bIns="0" rtlCol="0" anchor="t">
            <a:spAutoFit/>
          </a:bodyPr>
          <a:lstStyle/>
          <a:p>
            <a:pPr marL="0" lvl="0" indent="0" algn="l">
              <a:lnSpc>
                <a:spcPts val="4320"/>
              </a:lnSpc>
              <a:spcBef>
                <a:spcPct val="0"/>
              </a:spcBef>
            </a:pPr>
            <a:r>
              <a:rPr lang="en-US" altLang="zh-CN" sz="3600" spc="450" dirty="0">
                <a:solidFill>
                  <a:srgbClr val="5B64CB"/>
                </a:solidFill>
              </a:rPr>
              <a:t>ARIMA-LSTM </a:t>
            </a:r>
            <a:r>
              <a:rPr lang="zh-CN" altLang="en-US" sz="3600" spc="450" dirty="0">
                <a:solidFill>
                  <a:srgbClr val="5B64CB"/>
                </a:solidFill>
              </a:rPr>
              <a:t>组合模型</a:t>
            </a:r>
            <a:endParaRPr lang="zh-CN" altLang="en-US" sz="3600" spc="450" dirty="0">
              <a:solidFill>
                <a:srgbClr val="5B64CB"/>
              </a:solidFill>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5"/>
            <a:stretch>
              <a:fillRect/>
            </a:stretch>
          </a:blipFill>
        </p:spPr>
        <p:txBody>
          <a:bodyPr/>
          <a:lstStyle/>
          <a:p>
            <a:endParaRPr lang="zh-CN" altLang="en-US"/>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数据处理</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sp>
        <p:nvSpPr>
          <p:cNvPr id="7"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sp>
        <p:nvSpPr>
          <p:cNvPr id="2" name="文本框 1"/>
          <p:cNvSpPr txBox="1"/>
          <p:nvPr/>
        </p:nvSpPr>
        <p:spPr>
          <a:xfrm>
            <a:off x="1702357" y="2174321"/>
            <a:ext cx="11430000" cy="2246769"/>
          </a:xfrm>
          <a:prstGeom prst="rect">
            <a:avLst/>
          </a:prstGeom>
          <a:noFill/>
        </p:spPr>
        <p:txBody>
          <a:bodyPr wrap="square" rtlCol="0">
            <a:spAutoFit/>
          </a:bodyPr>
          <a:lstStyle/>
          <a:p>
            <a:r>
              <a:rPr lang="zh-CN" altLang="en-US" sz="2800" spc="171" dirty="0">
                <a:solidFill>
                  <a:srgbClr val="595959"/>
                </a:solidFill>
                <a:ea typeface="思源黑体-粗体" panose="020B0400000000000000" charset="-122"/>
              </a:rPr>
              <a:t>查找相关资料，我们可以发现</a:t>
            </a:r>
            <a:r>
              <a:rPr lang="en-US" altLang="zh-CN" sz="2800" spc="171" dirty="0">
                <a:solidFill>
                  <a:srgbClr val="595959"/>
                </a:solidFill>
                <a:ea typeface="思源黑体-粗体" panose="020B0400000000000000" charset="-122"/>
              </a:rPr>
              <a:t>LSTM</a:t>
            </a:r>
            <a:r>
              <a:rPr lang="zh-CN" altLang="en-US" sz="2800" spc="171" dirty="0">
                <a:solidFill>
                  <a:srgbClr val="595959"/>
                </a:solidFill>
                <a:ea typeface="思源黑体-粗体" panose="020B0400000000000000" charset="-122"/>
              </a:rPr>
              <a:t>能够很好的弥补</a:t>
            </a:r>
            <a:r>
              <a:rPr lang="en-US" altLang="zh-CN" sz="2800" spc="171" dirty="0">
                <a:solidFill>
                  <a:srgbClr val="595959"/>
                </a:solidFill>
                <a:ea typeface="思源黑体-粗体" panose="020B0400000000000000" charset="-122"/>
              </a:rPr>
              <a:t>ARIMA</a:t>
            </a:r>
            <a:r>
              <a:rPr lang="zh-CN" altLang="en-US" sz="2800" spc="171" dirty="0">
                <a:solidFill>
                  <a:srgbClr val="595959"/>
                </a:solidFill>
                <a:ea typeface="思源黑体-粗体" panose="020B0400000000000000" charset="-122"/>
              </a:rPr>
              <a:t>的缺陷，一方面它可以捕捉长期依赖关系，更好地捕捉时间序列数据中长期和短期模式。同时</a:t>
            </a:r>
            <a:r>
              <a:rPr lang="en-US" altLang="zh-CN" sz="2800" spc="171" dirty="0">
                <a:solidFill>
                  <a:srgbClr val="595959"/>
                </a:solidFill>
                <a:ea typeface="思源黑体-粗体" panose="020B0400000000000000" charset="-122"/>
              </a:rPr>
              <a:t>LSTM</a:t>
            </a:r>
            <a:r>
              <a:rPr lang="zh-CN" altLang="en-US" sz="2800" spc="171" dirty="0">
                <a:solidFill>
                  <a:srgbClr val="595959"/>
                </a:solidFill>
                <a:ea typeface="思源黑体-粗体" panose="020B0400000000000000" charset="-122"/>
              </a:rPr>
              <a:t>也是强大的非线性模型，能够更好的处理具有非线性关系的数据，结合</a:t>
            </a:r>
            <a:r>
              <a:rPr lang="en-US" altLang="zh-CN" sz="2800" spc="171" dirty="0">
                <a:solidFill>
                  <a:srgbClr val="595959"/>
                </a:solidFill>
                <a:ea typeface="思源黑体-粗体" panose="020B0400000000000000" charset="-122"/>
              </a:rPr>
              <a:t>ARIMA</a:t>
            </a:r>
            <a:r>
              <a:rPr lang="zh-CN" altLang="en-US" sz="2800" spc="171" dirty="0">
                <a:solidFill>
                  <a:srgbClr val="595959"/>
                </a:solidFill>
                <a:ea typeface="思源黑体-粗体" panose="020B0400000000000000" charset="-122"/>
              </a:rPr>
              <a:t>对于稳定和周期性模式的数据效果良好，我们尝试使用了</a:t>
            </a:r>
            <a:r>
              <a:rPr lang="en-US" altLang="zh-CN" sz="2800" spc="171" dirty="0">
                <a:solidFill>
                  <a:srgbClr val="595959"/>
                </a:solidFill>
                <a:ea typeface="思源黑体-粗体" panose="020B0400000000000000" charset="-122"/>
              </a:rPr>
              <a:t>ARIMA-LSTM</a:t>
            </a:r>
            <a:r>
              <a:rPr lang="zh-CN" altLang="en-US" sz="2800" spc="171" dirty="0">
                <a:solidFill>
                  <a:srgbClr val="595959"/>
                </a:solidFill>
                <a:ea typeface="思源黑体-粗体" panose="020B0400000000000000" charset="-122"/>
              </a:rPr>
              <a:t>组合模型。</a:t>
            </a:r>
            <a:endParaRPr lang="zh-CN" altLang="en-US" sz="2800" spc="171" dirty="0">
              <a:solidFill>
                <a:srgbClr val="595959"/>
              </a:solidFill>
              <a:ea typeface="思源黑体-粗体" panose="020B0400000000000000" charset="-122"/>
            </a:endParaRPr>
          </a:p>
        </p:txBody>
      </p:sp>
      <p:pic>
        <p:nvPicPr>
          <p:cNvPr id="3" name="图片 2" descr="屏幕截图 2024-06-02 232039"/>
          <p:cNvPicPr>
            <a:picLocks noChangeAspect="1"/>
          </p:cNvPicPr>
          <p:nvPr/>
        </p:nvPicPr>
        <p:blipFill>
          <a:blip r:embed="rId6"/>
          <a:stretch>
            <a:fillRect/>
          </a:stretch>
        </p:blipFill>
        <p:spPr>
          <a:xfrm>
            <a:off x="990600" y="5261610"/>
            <a:ext cx="6832600" cy="1908810"/>
          </a:xfrm>
          <a:prstGeom prst="rect">
            <a:avLst/>
          </a:prstGeom>
        </p:spPr>
      </p:pic>
      <p:pic>
        <p:nvPicPr>
          <p:cNvPr id="4" name="图片 3" descr="屏幕截图 2024-06-02 232045"/>
          <p:cNvPicPr>
            <a:picLocks noChangeAspect="1"/>
          </p:cNvPicPr>
          <p:nvPr/>
        </p:nvPicPr>
        <p:blipFill>
          <a:blip r:embed="rId7"/>
          <a:stretch>
            <a:fillRect/>
          </a:stretch>
        </p:blipFill>
        <p:spPr>
          <a:xfrm>
            <a:off x="1600200" y="7848600"/>
            <a:ext cx="4571365" cy="1548765"/>
          </a:xfrm>
          <a:prstGeom prst="rect">
            <a:avLst/>
          </a:prstGeom>
        </p:spPr>
      </p:pic>
      <p:pic>
        <p:nvPicPr>
          <p:cNvPr id="5" name="图片 4" descr="屏幕截图 2024-06-02 232158"/>
          <p:cNvPicPr>
            <a:picLocks noChangeAspect="1"/>
          </p:cNvPicPr>
          <p:nvPr/>
        </p:nvPicPr>
        <p:blipFill>
          <a:blip r:embed="rId8"/>
          <a:stretch>
            <a:fillRect/>
          </a:stretch>
        </p:blipFill>
        <p:spPr>
          <a:xfrm>
            <a:off x="8305800" y="5386705"/>
            <a:ext cx="6630670" cy="19373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297805" cy="10287000"/>
          </a:xfrm>
          <a:custGeom>
            <a:avLst/>
            <a:gdLst/>
            <a:ahLst/>
            <a:cxnLst/>
            <a:rect l="l" t="t" r="r" b="b"/>
            <a:pathLst>
              <a:path w="5272167" h="10287000">
                <a:moveTo>
                  <a:pt x="0" y="0"/>
                </a:moveTo>
                <a:lnTo>
                  <a:pt x="5272167" y="0"/>
                </a:lnTo>
                <a:lnTo>
                  <a:pt x="5272167"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zh-CN" altLang="en-US"/>
          </a:p>
        </p:txBody>
      </p:sp>
      <p:sp>
        <p:nvSpPr>
          <p:cNvPr id="3" name="TextBox 3"/>
          <p:cNvSpPr txBox="1"/>
          <p:nvPr/>
        </p:nvSpPr>
        <p:spPr>
          <a:xfrm>
            <a:off x="1953316" y="3379203"/>
            <a:ext cx="1661119" cy="3495675"/>
          </a:xfrm>
          <a:prstGeom prst="rect">
            <a:avLst/>
          </a:prstGeom>
        </p:spPr>
        <p:txBody>
          <a:bodyPr lIns="0" tIns="0" rIns="0" bIns="0" rtlCol="0" anchor="t">
            <a:spAutoFit/>
          </a:bodyPr>
          <a:lstStyle/>
          <a:p>
            <a:pPr algn="ctr">
              <a:lnSpc>
                <a:spcPts val="13740"/>
              </a:lnSpc>
            </a:pPr>
            <a:r>
              <a:rPr lang="en-US" sz="11450" spc="915">
                <a:solidFill>
                  <a:srgbClr val="FFFFFF"/>
                </a:solidFill>
                <a:ea typeface="思源黑体-粗体 Medium"/>
              </a:rPr>
              <a:t>目 录</a:t>
            </a:r>
            <a:endParaRPr lang="en-US" sz="11450" spc="915">
              <a:solidFill>
                <a:srgbClr val="FFFFFF"/>
              </a:solidFill>
              <a:ea typeface="思源黑体-粗体 Medium"/>
            </a:endParaRPr>
          </a:p>
        </p:txBody>
      </p:sp>
      <p:sp>
        <p:nvSpPr>
          <p:cNvPr id="4" name="TextBox 4"/>
          <p:cNvSpPr txBox="1"/>
          <p:nvPr/>
        </p:nvSpPr>
        <p:spPr>
          <a:xfrm rot="5400000">
            <a:off x="373937" y="5024119"/>
            <a:ext cx="2949208" cy="323850"/>
          </a:xfrm>
          <a:prstGeom prst="rect">
            <a:avLst/>
          </a:prstGeom>
        </p:spPr>
        <p:txBody>
          <a:bodyPr lIns="0" tIns="0" rIns="0" bIns="0" rtlCol="0" anchor="t">
            <a:spAutoFit/>
          </a:bodyPr>
          <a:lstStyle/>
          <a:p>
            <a:pPr>
              <a:lnSpc>
                <a:spcPts val="2160"/>
              </a:lnSpc>
            </a:pPr>
            <a:r>
              <a:rPr lang="en-US" sz="1800" spc="376">
                <a:solidFill>
                  <a:srgbClr val="FFFFFF">
                    <a:alpha val="69804"/>
                  </a:srgbClr>
                </a:solidFill>
                <a:latin typeface="29LT Bukra Semi Condensed" panose="020B0506040000000004"/>
              </a:rPr>
              <a:t>CONTENTS</a:t>
            </a:r>
            <a:endParaRPr lang="en-US" sz="1800" spc="376">
              <a:solidFill>
                <a:srgbClr val="FFFFFF">
                  <a:alpha val="69804"/>
                </a:srgbClr>
              </a:solidFill>
              <a:latin typeface="29LT Bukra Semi Condensed" panose="020B0506040000000004"/>
            </a:endParaRPr>
          </a:p>
        </p:txBody>
      </p:sp>
      <p:grpSp>
        <p:nvGrpSpPr>
          <p:cNvPr id="5" name="Group 5"/>
          <p:cNvGrpSpPr/>
          <p:nvPr/>
        </p:nvGrpSpPr>
        <p:grpSpPr>
          <a:xfrm>
            <a:off x="9569508" y="7201684"/>
            <a:ext cx="4598496" cy="1069667"/>
            <a:chOff x="0" y="0"/>
            <a:chExt cx="6131328" cy="1426222"/>
          </a:xfrm>
        </p:grpSpPr>
        <p:sp>
          <p:nvSpPr>
            <p:cNvPr id="6" name="Freeform 6"/>
            <p:cNvSpPr/>
            <p:nvPr/>
          </p:nvSpPr>
          <p:spPr>
            <a:xfrm>
              <a:off x="0" y="0"/>
              <a:ext cx="6131306" cy="1426210"/>
            </a:xfrm>
            <a:custGeom>
              <a:avLst/>
              <a:gdLst/>
              <a:ahLst/>
              <a:cxnLst/>
              <a:rect l="l" t="t" r="r" b="b"/>
              <a:pathLst>
                <a:path w="6131306" h="1426210">
                  <a:moveTo>
                    <a:pt x="0" y="0"/>
                  </a:moveTo>
                  <a:lnTo>
                    <a:pt x="6131306" y="0"/>
                  </a:lnTo>
                  <a:lnTo>
                    <a:pt x="6131306" y="1426210"/>
                  </a:lnTo>
                  <a:lnTo>
                    <a:pt x="0" y="1426210"/>
                  </a:lnTo>
                  <a:close/>
                </a:path>
              </a:pathLst>
            </a:custGeom>
            <a:solidFill>
              <a:srgbClr val="8B8FE2"/>
            </a:solidFill>
          </p:spPr>
          <p:txBody>
            <a:bodyPr/>
            <a:lstStyle/>
            <a:p>
              <a:endParaRPr lang="zh-CN" altLang="en-US"/>
            </a:p>
          </p:txBody>
        </p:sp>
      </p:grpSp>
      <p:grpSp>
        <p:nvGrpSpPr>
          <p:cNvPr id="7" name="Group 7"/>
          <p:cNvGrpSpPr/>
          <p:nvPr/>
        </p:nvGrpSpPr>
        <p:grpSpPr>
          <a:xfrm>
            <a:off x="9432060" y="6946528"/>
            <a:ext cx="4556046" cy="988368"/>
            <a:chOff x="0" y="0"/>
            <a:chExt cx="6074728" cy="1317824"/>
          </a:xfrm>
        </p:grpSpPr>
        <p:sp>
          <p:nvSpPr>
            <p:cNvPr id="8" name="Freeform 8"/>
            <p:cNvSpPr/>
            <p:nvPr/>
          </p:nvSpPr>
          <p:spPr>
            <a:xfrm>
              <a:off x="12700" y="12700"/>
              <a:ext cx="6049391" cy="1292479"/>
            </a:xfrm>
            <a:custGeom>
              <a:avLst/>
              <a:gdLst/>
              <a:ahLst/>
              <a:cxnLst/>
              <a:rect l="l" t="t" r="r" b="b"/>
              <a:pathLst>
                <a:path w="6049391" h="1292479">
                  <a:moveTo>
                    <a:pt x="0" y="0"/>
                  </a:moveTo>
                  <a:lnTo>
                    <a:pt x="6049391" y="0"/>
                  </a:lnTo>
                  <a:lnTo>
                    <a:pt x="6049391" y="1292479"/>
                  </a:lnTo>
                  <a:lnTo>
                    <a:pt x="0" y="1292479"/>
                  </a:lnTo>
                  <a:close/>
                </a:path>
              </a:pathLst>
            </a:custGeom>
            <a:solidFill>
              <a:srgbClr val="FFFFFF"/>
            </a:solidFill>
          </p:spPr>
          <p:txBody>
            <a:bodyPr/>
            <a:lstStyle/>
            <a:p>
              <a:endParaRPr lang="zh-CN" altLang="en-US"/>
            </a:p>
          </p:txBody>
        </p:sp>
        <p:sp>
          <p:nvSpPr>
            <p:cNvPr id="9" name="Freeform 9"/>
            <p:cNvSpPr/>
            <p:nvPr/>
          </p:nvSpPr>
          <p:spPr>
            <a:xfrm>
              <a:off x="0" y="0"/>
              <a:ext cx="6074791" cy="1317879"/>
            </a:xfrm>
            <a:custGeom>
              <a:avLst/>
              <a:gdLst/>
              <a:ahLst/>
              <a:cxnLst/>
              <a:rect l="l" t="t" r="r" b="b"/>
              <a:pathLst>
                <a:path w="6074791" h="1317879">
                  <a:moveTo>
                    <a:pt x="12700" y="0"/>
                  </a:moveTo>
                  <a:lnTo>
                    <a:pt x="6062091" y="0"/>
                  </a:lnTo>
                  <a:cubicBezTo>
                    <a:pt x="6069076" y="0"/>
                    <a:pt x="6074791" y="5715"/>
                    <a:pt x="6074791" y="12700"/>
                  </a:cubicBezTo>
                  <a:lnTo>
                    <a:pt x="6074791" y="1305179"/>
                  </a:lnTo>
                  <a:cubicBezTo>
                    <a:pt x="6074791" y="1312164"/>
                    <a:pt x="6069076" y="1317879"/>
                    <a:pt x="6062091" y="1317879"/>
                  </a:cubicBezTo>
                  <a:lnTo>
                    <a:pt x="12700" y="1317879"/>
                  </a:lnTo>
                  <a:cubicBezTo>
                    <a:pt x="5715" y="1317879"/>
                    <a:pt x="0" y="1312164"/>
                    <a:pt x="0" y="1305179"/>
                  </a:cubicBezTo>
                  <a:lnTo>
                    <a:pt x="0" y="12700"/>
                  </a:lnTo>
                  <a:cubicBezTo>
                    <a:pt x="0" y="5715"/>
                    <a:pt x="5715" y="0"/>
                    <a:pt x="12700" y="0"/>
                  </a:cubicBezTo>
                  <a:moveTo>
                    <a:pt x="12700" y="25400"/>
                  </a:moveTo>
                  <a:lnTo>
                    <a:pt x="12700" y="12700"/>
                  </a:lnTo>
                  <a:lnTo>
                    <a:pt x="25400" y="12700"/>
                  </a:lnTo>
                  <a:lnTo>
                    <a:pt x="25400" y="1305179"/>
                  </a:lnTo>
                  <a:lnTo>
                    <a:pt x="12700" y="1305179"/>
                  </a:lnTo>
                  <a:lnTo>
                    <a:pt x="12700" y="1292479"/>
                  </a:lnTo>
                  <a:lnTo>
                    <a:pt x="6062091" y="1292479"/>
                  </a:lnTo>
                  <a:lnTo>
                    <a:pt x="6062091" y="1305179"/>
                  </a:lnTo>
                  <a:lnTo>
                    <a:pt x="6049391" y="1305179"/>
                  </a:lnTo>
                  <a:lnTo>
                    <a:pt x="6049391" y="12700"/>
                  </a:lnTo>
                  <a:lnTo>
                    <a:pt x="6062091" y="12700"/>
                  </a:lnTo>
                  <a:lnTo>
                    <a:pt x="6062091" y="25400"/>
                  </a:lnTo>
                  <a:lnTo>
                    <a:pt x="12700" y="25400"/>
                  </a:lnTo>
                  <a:close/>
                </a:path>
              </a:pathLst>
            </a:custGeom>
            <a:solidFill>
              <a:srgbClr val="5B64CB"/>
            </a:solidFill>
          </p:spPr>
          <p:txBody>
            <a:bodyPr/>
            <a:lstStyle/>
            <a:p>
              <a:endParaRPr lang="zh-CN" altLang="en-US"/>
            </a:p>
          </p:txBody>
        </p:sp>
      </p:grpSp>
      <p:grpSp>
        <p:nvGrpSpPr>
          <p:cNvPr id="10" name="Group 10"/>
          <p:cNvGrpSpPr/>
          <p:nvPr/>
        </p:nvGrpSpPr>
        <p:grpSpPr>
          <a:xfrm>
            <a:off x="9549843" y="5317800"/>
            <a:ext cx="4598496" cy="1069667"/>
            <a:chOff x="0" y="0"/>
            <a:chExt cx="6131328" cy="1426222"/>
          </a:xfrm>
        </p:grpSpPr>
        <p:sp>
          <p:nvSpPr>
            <p:cNvPr id="11" name="Freeform 11"/>
            <p:cNvSpPr/>
            <p:nvPr/>
          </p:nvSpPr>
          <p:spPr>
            <a:xfrm>
              <a:off x="0" y="0"/>
              <a:ext cx="6131306" cy="1426210"/>
            </a:xfrm>
            <a:custGeom>
              <a:avLst/>
              <a:gdLst/>
              <a:ahLst/>
              <a:cxnLst/>
              <a:rect l="l" t="t" r="r" b="b"/>
              <a:pathLst>
                <a:path w="6131306" h="1426210">
                  <a:moveTo>
                    <a:pt x="0" y="0"/>
                  </a:moveTo>
                  <a:lnTo>
                    <a:pt x="6131306" y="0"/>
                  </a:lnTo>
                  <a:lnTo>
                    <a:pt x="6131306" y="1426210"/>
                  </a:lnTo>
                  <a:lnTo>
                    <a:pt x="0" y="1426210"/>
                  </a:lnTo>
                  <a:close/>
                </a:path>
              </a:pathLst>
            </a:custGeom>
            <a:solidFill>
              <a:srgbClr val="5B64CB"/>
            </a:solidFill>
          </p:spPr>
          <p:txBody>
            <a:bodyPr/>
            <a:lstStyle/>
            <a:p>
              <a:endParaRPr lang="zh-CN" altLang="en-US"/>
            </a:p>
          </p:txBody>
        </p:sp>
      </p:grpSp>
      <p:grpSp>
        <p:nvGrpSpPr>
          <p:cNvPr id="12" name="Group 12"/>
          <p:cNvGrpSpPr/>
          <p:nvPr/>
        </p:nvGrpSpPr>
        <p:grpSpPr>
          <a:xfrm>
            <a:off x="9412395" y="5062644"/>
            <a:ext cx="4556046" cy="988368"/>
            <a:chOff x="0" y="0"/>
            <a:chExt cx="6074728" cy="1317824"/>
          </a:xfrm>
        </p:grpSpPr>
        <p:sp>
          <p:nvSpPr>
            <p:cNvPr id="13" name="Freeform 13"/>
            <p:cNvSpPr/>
            <p:nvPr/>
          </p:nvSpPr>
          <p:spPr>
            <a:xfrm>
              <a:off x="12700" y="12700"/>
              <a:ext cx="6049391" cy="1292479"/>
            </a:xfrm>
            <a:custGeom>
              <a:avLst/>
              <a:gdLst/>
              <a:ahLst/>
              <a:cxnLst/>
              <a:rect l="l" t="t" r="r" b="b"/>
              <a:pathLst>
                <a:path w="6049391" h="1292479">
                  <a:moveTo>
                    <a:pt x="0" y="0"/>
                  </a:moveTo>
                  <a:lnTo>
                    <a:pt x="6049391" y="0"/>
                  </a:lnTo>
                  <a:lnTo>
                    <a:pt x="6049391" y="1292479"/>
                  </a:lnTo>
                  <a:lnTo>
                    <a:pt x="0" y="1292479"/>
                  </a:lnTo>
                  <a:close/>
                </a:path>
              </a:pathLst>
            </a:custGeom>
            <a:solidFill>
              <a:srgbClr val="FFFFFF"/>
            </a:solidFill>
          </p:spPr>
          <p:txBody>
            <a:bodyPr/>
            <a:lstStyle/>
            <a:p>
              <a:endParaRPr lang="zh-CN" altLang="en-US"/>
            </a:p>
          </p:txBody>
        </p:sp>
        <p:sp>
          <p:nvSpPr>
            <p:cNvPr id="14" name="Freeform 14"/>
            <p:cNvSpPr/>
            <p:nvPr/>
          </p:nvSpPr>
          <p:spPr>
            <a:xfrm>
              <a:off x="0" y="0"/>
              <a:ext cx="6074791" cy="1317879"/>
            </a:xfrm>
            <a:custGeom>
              <a:avLst/>
              <a:gdLst/>
              <a:ahLst/>
              <a:cxnLst/>
              <a:rect l="l" t="t" r="r" b="b"/>
              <a:pathLst>
                <a:path w="6074791" h="1317879">
                  <a:moveTo>
                    <a:pt x="12700" y="0"/>
                  </a:moveTo>
                  <a:lnTo>
                    <a:pt x="6062091" y="0"/>
                  </a:lnTo>
                  <a:cubicBezTo>
                    <a:pt x="6069076" y="0"/>
                    <a:pt x="6074791" y="5715"/>
                    <a:pt x="6074791" y="12700"/>
                  </a:cubicBezTo>
                  <a:lnTo>
                    <a:pt x="6074791" y="1305179"/>
                  </a:lnTo>
                  <a:cubicBezTo>
                    <a:pt x="6074791" y="1312164"/>
                    <a:pt x="6069076" y="1317879"/>
                    <a:pt x="6062091" y="1317879"/>
                  </a:cubicBezTo>
                  <a:lnTo>
                    <a:pt x="12700" y="1317879"/>
                  </a:lnTo>
                  <a:cubicBezTo>
                    <a:pt x="5715" y="1317879"/>
                    <a:pt x="0" y="1312164"/>
                    <a:pt x="0" y="1305179"/>
                  </a:cubicBezTo>
                  <a:lnTo>
                    <a:pt x="0" y="12700"/>
                  </a:lnTo>
                  <a:cubicBezTo>
                    <a:pt x="0" y="5715"/>
                    <a:pt x="5715" y="0"/>
                    <a:pt x="12700" y="0"/>
                  </a:cubicBezTo>
                  <a:moveTo>
                    <a:pt x="12700" y="25400"/>
                  </a:moveTo>
                  <a:lnTo>
                    <a:pt x="12700" y="12700"/>
                  </a:lnTo>
                  <a:lnTo>
                    <a:pt x="25400" y="12700"/>
                  </a:lnTo>
                  <a:lnTo>
                    <a:pt x="25400" y="1305179"/>
                  </a:lnTo>
                  <a:lnTo>
                    <a:pt x="12700" y="1305179"/>
                  </a:lnTo>
                  <a:lnTo>
                    <a:pt x="12700" y="1292479"/>
                  </a:lnTo>
                  <a:lnTo>
                    <a:pt x="6062091" y="1292479"/>
                  </a:lnTo>
                  <a:lnTo>
                    <a:pt x="6062091" y="1305179"/>
                  </a:lnTo>
                  <a:lnTo>
                    <a:pt x="6049391" y="1305179"/>
                  </a:lnTo>
                  <a:lnTo>
                    <a:pt x="6049391" y="12700"/>
                  </a:lnTo>
                  <a:lnTo>
                    <a:pt x="6062091" y="12700"/>
                  </a:lnTo>
                  <a:lnTo>
                    <a:pt x="6062091" y="25400"/>
                  </a:lnTo>
                  <a:lnTo>
                    <a:pt x="12700" y="25400"/>
                  </a:lnTo>
                  <a:close/>
                </a:path>
              </a:pathLst>
            </a:custGeom>
            <a:solidFill>
              <a:srgbClr val="5B64CB"/>
            </a:solidFill>
          </p:spPr>
          <p:txBody>
            <a:bodyPr/>
            <a:lstStyle/>
            <a:p>
              <a:endParaRPr lang="zh-CN" altLang="en-US"/>
            </a:p>
          </p:txBody>
        </p:sp>
      </p:grpSp>
      <p:grpSp>
        <p:nvGrpSpPr>
          <p:cNvPr id="15" name="Group 15"/>
          <p:cNvGrpSpPr/>
          <p:nvPr/>
        </p:nvGrpSpPr>
        <p:grpSpPr>
          <a:xfrm>
            <a:off x="9549843" y="3433916"/>
            <a:ext cx="4598496" cy="1069666"/>
            <a:chOff x="0" y="0"/>
            <a:chExt cx="6131328" cy="1426222"/>
          </a:xfrm>
        </p:grpSpPr>
        <p:sp>
          <p:nvSpPr>
            <p:cNvPr id="16" name="Freeform 16"/>
            <p:cNvSpPr/>
            <p:nvPr/>
          </p:nvSpPr>
          <p:spPr>
            <a:xfrm>
              <a:off x="0" y="0"/>
              <a:ext cx="6131306" cy="1426210"/>
            </a:xfrm>
            <a:custGeom>
              <a:avLst/>
              <a:gdLst/>
              <a:ahLst/>
              <a:cxnLst/>
              <a:rect l="l" t="t" r="r" b="b"/>
              <a:pathLst>
                <a:path w="6131306" h="1426210">
                  <a:moveTo>
                    <a:pt x="0" y="0"/>
                  </a:moveTo>
                  <a:lnTo>
                    <a:pt x="6131306" y="0"/>
                  </a:lnTo>
                  <a:lnTo>
                    <a:pt x="6131306" y="1426210"/>
                  </a:lnTo>
                  <a:lnTo>
                    <a:pt x="0" y="1426210"/>
                  </a:lnTo>
                  <a:close/>
                </a:path>
              </a:pathLst>
            </a:custGeom>
            <a:solidFill>
              <a:srgbClr val="8B8FE2"/>
            </a:solidFill>
          </p:spPr>
          <p:txBody>
            <a:bodyPr/>
            <a:lstStyle/>
            <a:p>
              <a:endParaRPr lang="zh-CN" altLang="en-US"/>
            </a:p>
          </p:txBody>
        </p:sp>
      </p:grpSp>
      <p:grpSp>
        <p:nvGrpSpPr>
          <p:cNvPr id="17" name="Group 17"/>
          <p:cNvGrpSpPr/>
          <p:nvPr/>
        </p:nvGrpSpPr>
        <p:grpSpPr>
          <a:xfrm>
            <a:off x="9412395" y="3178760"/>
            <a:ext cx="4556046" cy="988368"/>
            <a:chOff x="0" y="0"/>
            <a:chExt cx="6074728" cy="1317824"/>
          </a:xfrm>
        </p:grpSpPr>
        <p:sp>
          <p:nvSpPr>
            <p:cNvPr id="18" name="Freeform 18"/>
            <p:cNvSpPr/>
            <p:nvPr/>
          </p:nvSpPr>
          <p:spPr>
            <a:xfrm>
              <a:off x="12700" y="12700"/>
              <a:ext cx="6049391" cy="1292479"/>
            </a:xfrm>
            <a:custGeom>
              <a:avLst/>
              <a:gdLst/>
              <a:ahLst/>
              <a:cxnLst/>
              <a:rect l="l" t="t" r="r" b="b"/>
              <a:pathLst>
                <a:path w="6049391" h="1292479">
                  <a:moveTo>
                    <a:pt x="0" y="0"/>
                  </a:moveTo>
                  <a:lnTo>
                    <a:pt x="6049391" y="0"/>
                  </a:lnTo>
                  <a:lnTo>
                    <a:pt x="6049391" y="1292479"/>
                  </a:lnTo>
                  <a:lnTo>
                    <a:pt x="0" y="1292479"/>
                  </a:lnTo>
                  <a:close/>
                </a:path>
              </a:pathLst>
            </a:custGeom>
            <a:solidFill>
              <a:srgbClr val="FFFFFF"/>
            </a:solidFill>
          </p:spPr>
          <p:txBody>
            <a:bodyPr/>
            <a:lstStyle/>
            <a:p>
              <a:endParaRPr lang="zh-CN" altLang="en-US"/>
            </a:p>
          </p:txBody>
        </p:sp>
        <p:sp>
          <p:nvSpPr>
            <p:cNvPr id="19" name="Freeform 19"/>
            <p:cNvSpPr/>
            <p:nvPr/>
          </p:nvSpPr>
          <p:spPr>
            <a:xfrm>
              <a:off x="0" y="0"/>
              <a:ext cx="6074791" cy="1317879"/>
            </a:xfrm>
            <a:custGeom>
              <a:avLst/>
              <a:gdLst/>
              <a:ahLst/>
              <a:cxnLst/>
              <a:rect l="l" t="t" r="r" b="b"/>
              <a:pathLst>
                <a:path w="6074791" h="1317879">
                  <a:moveTo>
                    <a:pt x="12700" y="0"/>
                  </a:moveTo>
                  <a:lnTo>
                    <a:pt x="6062091" y="0"/>
                  </a:lnTo>
                  <a:cubicBezTo>
                    <a:pt x="6069076" y="0"/>
                    <a:pt x="6074791" y="5715"/>
                    <a:pt x="6074791" y="12700"/>
                  </a:cubicBezTo>
                  <a:lnTo>
                    <a:pt x="6074791" y="1305179"/>
                  </a:lnTo>
                  <a:cubicBezTo>
                    <a:pt x="6074791" y="1312164"/>
                    <a:pt x="6069076" y="1317879"/>
                    <a:pt x="6062091" y="1317879"/>
                  </a:cubicBezTo>
                  <a:lnTo>
                    <a:pt x="12700" y="1317879"/>
                  </a:lnTo>
                  <a:cubicBezTo>
                    <a:pt x="5715" y="1317879"/>
                    <a:pt x="0" y="1312164"/>
                    <a:pt x="0" y="1305179"/>
                  </a:cubicBezTo>
                  <a:lnTo>
                    <a:pt x="0" y="12700"/>
                  </a:lnTo>
                  <a:cubicBezTo>
                    <a:pt x="0" y="5715"/>
                    <a:pt x="5715" y="0"/>
                    <a:pt x="12700" y="0"/>
                  </a:cubicBezTo>
                  <a:moveTo>
                    <a:pt x="12700" y="25400"/>
                  </a:moveTo>
                  <a:lnTo>
                    <a:pt x="12700" y="12700"/>
                  </a:lnTo>
                  <a:lnTo>
                    <a:pt x="25400" y="12700"/>
                  </a:lnTo>
                  <a:lnTo>
                    <a:pt x="25400" y="1305179"/>
                  </a:lnTo>
                  <a:lnTo>
                    <a:pt x="12700" y="1305179"/>
                  </a:lnTo>
                  <a:lnTo>
                    <a:pt x="12700" y="1292479"/>
                  </a:lnTo>
                  <a:lnTo>
                    <a:pt x="6062091" y="1292479"/>
                  </a:lnTo>
                  <a:lnTo>
                    <a:pt x="6062091" y="1305179"/>
                  </a:lnTo>
                  <a:lnTo>
                    <a:pt x="6049391" y="1305179"/>
                  </a:lnTo>
                  <a:lnTo>
                    <a:pt x="6049391" y="12700"/>
                  </a:lnTo>
                  <a:lnTo>
                    <a:pt x="6062091" y="12700"/>
                  </a:lnTo>
                  <a:lnTo>
                    <a:pt x="6062091" y="25400"/>
                  </a:lnTo>
                  <a:lnTo>
                    <a:pt x="12700" y="25400"/>
                  </a:lnTo>
                  <a:close/>
                </a:path>
              </a:pathLst>
            </a:custGeom>
            <a:solidFill>
              <a:srgbClr val="5B64CB"/>
            </a:solidFill>
          </p:spPr>
          <p:txBody>
            <a:bodyPr/>
            <a:lstStyle/>
            <a:p>
              <a:endParaRPr lang="zh-CN" altLang="en-US"/>
            </a:p>
          </p:txBody>
        </p:sp>
      </p:grpSp>
      <p:grpSp>
        <p:nvGrpSpPr>
          <p:cNvPr id="20" name="Group 20"/>
          <p:cNvGrpSpPr/>
          <p:nvPr/>
        </p:nvGrpSpPr>
        <p:grpSpPr>
          <a:xfrm>
            <a:off x="9549843" y="1691879"/>
            <a:ext cx="4598496" cy="1069667"/>
            <a:chOff x="0" y="0"/>
            <a:chExt cx="6131328" cy="1426222"/>
          </a:xfrm>
        </p:grpSpPr>
        <p:sp>
          <p:nvSpPr>
            <p:cNvPr id="21" name="Freeform 21"/>
            <p:cNvSpPr/>
            <p:nvPr/>
          </p:nvSpPr>
          <p:spPr>
            <a:xfrm>
              <a:off x="0" y="0"/>
              <a:ext cx="6131306" cy="1426210"/>
            </a:xfrm>
            <a:custGeom>
              <a:avLst/>
              <a:gdLst/>
              <a:ahLst/>
              <a:cxnLst/>
              <a:rect l="l" t="t" r="r" b="b"/>
              <a:pathLst>
                <a:path w="6131306" h="1426210">
                  <a:moveTo>
                    <a:pt x="0" y="0"/>
                  </a:moveTo>
                  <a:lnTo>
                    <a:pt x="6131306" y="0"/>
                  </a:lnTo>
                  <a:lnTo>
                    <a:pt x="6131306" y="1426210"/>
                  </a:lnTo>
                  <a:lnTo>
                    <a:pt x="0" y="1426210"/>
                  </a:lnTo>
                  <a:close/>
                </a:path>
              </a:pathLst>
            </a:custGeom>
            <a:solidFill>
              <a:srgbClr val="5B64CB"/>
            </a:solidFill>
          </p:spPr>
          <p:txBody>
            <a:bodyPr/>
            <a:lstStyle/>
            <a:p>
              <a:endParaRPr lang="zh-CN" altLang="en-US"/>
            </a:p>
          </p:txBody>
        </p:sp>
      </p:grpSp>
      <p:grpSp>
        <p:nvGrpSpPr>
          <p:cNvPr id="22" name="Group 22"/>
          <p:cNvGrpSpPr/>
          <p:nvPr/>
        </p:nvGrpSpPr>
        <p:grpSpPr>
          <a:xfrm>
            <a:off x="9412395" y="1436722"/>
            <a:ext cx="4556046" cy="988368"/>
            <a:chOff x="0" y="0"/>
            <a:chExt cx="6074728" cy="1317824"/>
          </a:xfrm>
        </p:grpSpPr>
        <p:sp>
          <p:nvSpPr>
            <p:cNvPr id="23" name="Freeform 23"/>
            <p:cNvSpPr/>
            <p:nvPr/>
          </p:nvSpPr>
          <p:spPr>
            <a:xfrm>
              <a:off x="12700" y="12700"/>
              <a:ext cx="6049391" cy="1292479"/>
            </a:xfrm>
            <a:custGeom>
              <a:avLst/>
              <a:gdLst/>
              <a:ahLst/>
              <a:cxnLst/>
              <a:rect l="l" t="t" r="r" b="b"/>
              <a:pathLst>
                <a:path w="6049391" h="1292479">
                  <a:moveTo>
                    <a:pt x="0" y="0"/>
                  </a:moveTo>
                  <a:lnTo>
                    <a:pt x="6049391" y="0"/>
                  </a:lnTo>
                  <a:lnTo>
                    <a:pt x="6049391" y="1292479"/>
                  </a:lnTo>
                  <a:lnTo>
                    <a:pt x="0" y="1292479"/>
                  </a:lnTo>
                  <a:close/>
                </a:path>
              </a:pathLst>
            </a:custGeom>
            <a:solidFill>
              <a:srgbClr val="FFFFFF"/>
            </a:solidFill>
          </p:spPr>
          <p:txBody>
            <a:bodyPr/>
            <a:lstStyle/>
            <a:p>
              <a:endParaRPr lang="zh-CN" altLang="en-US"/>
            </a:p>
          </p:txBody>
        </p:sp>
        <p:sp>
          <p:nvSpPr>
            <p:cNvPr id="24" name="Freeform 24"/>
            <p:cNvSpPr/>
            <p:nvPr/>
          </p:nvSpPr>
          <p:spPr>
            <a:xfrm>
              <a:off x="0" y="0"/>
              <a:ext cx="6074791" cy="1317879"/>
            </a:xfrm>
            <a:custGeom>
              <a:avLst/>
              <a:gdLst/>
              <a:ahLst/>
              <a:cxnLst/>
              <a:rect l="l" t="t" r="r" b="b"/>
              <a:pathLst>
                <a:path w="6074791" h="1317879">
                  <a:moveTo>
                    <a:pt x="12700" y="0"/>
                  </a:moveTo>
                  <a:lnTo>
                    <a:pt x="6062091" y="0"/>
                  </a:lnTo>
                  <a:cubicBezTo>
                    <a:pt x="6069076" y="0"/>
                    <a:pt x="6074791" y="5715"/>
                    <a:pt x="6074791" y="12700"/>
                  </a:cubicBezTo>
                  <a:lnTo>
                    <a:pt x="6074791" y="1305179"/>
                  </a:lnTo>
                  <a:cubicBezTo>
                    <a:pt x="6074791" y="1312164"/>
                    <a:pt x="6069076" y="1317879"/>
                    <a:pt x="6062091" y="1317879"/>
                  </a:cubicBezTo>
                  <a:lnTo>
                    <a:pt x="12700" y="1317879"/>
                  </a:lnTo>
                  <a:cubicBezTo>
                    <a:pt x="5715" y="1317879"/>
                    <a:pt x="0" y="1312164"/>
                    <a:pt x="0" y="1305179"/>
                  </a:cubicBezTo>
                  <a:lnTo>
                    <a:pt x="0" y="12700"/>
                  </a:lnTo>
                  <a:cubicBezTo>
                    <a:pt x="0" y="5715"/>
                    <a:pt x="5715" y="0"/>
                    <a:pt x="12700" y="0"/>
                  </a:cubicBezTo>
                  <a:moveTo>
                    <a:pt x="12700" y="25400"/>
                  </a:moveTo>
                  <a:lnTo>
                    <a:pt x="12700" y="12700"/>
                  </a:lnTo>
                  <a:lnTo>
                    <a:pt x="25400" y="12700"/>
                  </a:lnTo>
                  <a:lnTo>
                    <a:pt x="25400" y="1305179"/>
                  </a:lnTo>
                  <a:lnTo>
                    <a:pt x="12700" y="1305179"/>
                  </a:lnTo>
                  <a:lnTo>
                    <a:pt x="12700" y="1292479"/>
                  </a:lnTo>
                  <a:lnTo>
                    <a:pt x="6062091" y="1292479"/>
                  </a:lnTo>
                  <a:lnTo>
                    <a:pt x="6062091" y="1305179"/>
                  </a:lnTo>
                  <a:lnTo>
                    <a:pt x="6049391" y="1305179"/>
                  </a:lnTo>
                  <a:lnTo>
                    <a:pt x="6049391" y="12700"/>
                  </a:lnTo>
                  <a:lnTo>
                    <a:pt x="6062091" y="12700"/>
                  </a:lnTo>
                  <a:lnTo>
                    <a:pt x="6062091" y="25400"/>
                  </a:lnTo>
                  <a:lnTo>
                    <a:pt x="12700" y="25400"/>
                  </a:lnTo>
                  <a:close/>
                </a:path>
              </a:pathLst>
            </a:custGeom>
            <a:solidFill>
              <a:srgbClr val="5B64CB"/>
            </a:solidFill>
          </p:spPr>
          <p:txBody>
            <a:bodyPr/>
            <a:lstStyle/>
            <a:p>
              <a:endParaRPr lang="zh-CN" altLang="en-US"/>
            </a:p>
          </p:txBody>
        </p:sp>
      </p:grpSp>
      <p:sp>
        <p:nvSpPr>
          <p:cNvPr id="25" name="TextBox 25"/>
          <p:cNvSpPr txBox="1"/>
          <p:nvPr/>
        </p:nvSpPr>
        <p:spPr>
          <a:xfrm>
            <a:off x="9944151" y="7047851"/>
            <a:ext cx="3551094" cy="716863"/>
          </a:xfrm>
          <a:prstGeom prst="rect">
            <a:avLst/>
          </a:prstGeom>
        </p:spPr>
        <p:txBody>
          <a:bodyPr lIns="0" tIns="0" rIns="0" bIns="0" rtlCol="0" anchor="t">
            <a:spAutoFit/>
          </a:bodyPr>
          <a:lstStyle/>
          <a:p>
            <a:pPr algn="l">
              <a:lnSpc>
                <a:spcPts val="5760"/>
              </a:lnSpc>
            </a:pPr>
            <a:r>
              <a:rPr lang="zh-CN" altLang="en-US" sz="4800" spc="450" dirty="0">
                <a:solidFill>
                  <a:srgbClr val="595959"/>
                </a:solidFill>
                <a:ea typeface="思源黑体-粗体" panose="020B0400000000000000" charset="-122"/>
              </a:rPr>
              <a:t>可视化分析</a:t>
            </a:r>
            <a:endParaRPr lang="zh-CN" altLang="en-US" sz="4800" spc="450" dirty="0">
              <a:solidFill>
                <a:srgbClr val="595959"/>
              </a:solidFill>
              <a:ea typeface="思源黑体-粗体" panose="020B0400000000000000" charset="-122"/>
            </a:endParaRPr>
          </a:p>
        </p:txBody>
      </p:sp>
      <p:sp>
        <p:nvSpPr>
          <p:cNvPr id="27" name="TextBox 27"/>
          <p:cNvSpPr txBox="1"/>
          <p:nvPr/>
        </p:nvSpPr>
        <p:spPr>
          <a:xfrm>
            <a:off x="9924486" y="3280083"/>
            <a:ext cx="3551094" cy="716863"/>
          </a:xfrm>
          <a:prstGeom prst="rect">
            <a:avLst/>
          </a:prstGeom>
        </p:spPr>
        <p:txBody>
          <a:bodyPr lIns="0" tIns="0" rIns="0" bIns="0" rtlCol="0" anchor="t">
            <a:spAutoFit/>
          </a:bodyPr>
          <a:lstStyle/>
          <a:p>
            <a:pPr algn="l">
              <a:lnSpc>
                <a:spcPts val="5760"/>
              </a:lnSpc>
            </a:pPr>
            <a:r>
              <a:rPr lang="zh-CN" altLang="en-US" sz="4800" spc="450" dirty="0">
                <a:solidFill>
                  <a:srgbClr val="595959"/>
                </a:solidFill>
                <a:ea typeface="思源黑体-粗体" panose="020B0400000000000000" charset="-122"/>
              </a:rPr>
              <a:t>数据预处理</a:t>
            </a:r>
            <a:endParaRPr lang="zh-CN" altLang="en-US" sz="4800" spc="450" dirty="0">
              <a:solidFill>
                <a:srgbClr val="595959"/>
              </a:solidFill>
              <a:ea typeface="思源黑体-粗体" panose="020B0400000000000000" charset="-122"/>
            </a:endParaRPr>
          </a:p>
        </p:txBody>
      </p:sp>
      <p:sp>
        <p:nvSpPr>
          <p:cNvPr id="29" name="TextBox 29"/>
          <p:cNvSpPr txBox="1"/>
          <p:nvPr/>
        </p:nvSpPr>
        <p:spPr>
          <a:xfrm>
            <a:off x="9924486" y="5163968"/>
            <a:ext cx="3601808" cy="738505"/>
          </a:xfrm>
          <a:prstGeom prst="rect">
            <a:avLst/>
          </a:prstGeom>
        </p:spPr>
        <p:txBody>
          <a:bodyPr lIns="0" tIns="0" rIns="0" bIns="0" rtlCol="0" anchor="t">
            <a:spAutoFit/>
          </a:bodyPr>
          <a:lstStyle/>
          <a:p>
            <a:pPr algn="l">
              <a:lnSpc>
                <a:spcPts val="5760"/>
              </a:lnSpc>
            </a:pPr>
            <a:r>
              <a:rPr lang="zh-CN" altLang="en-US" sz="4800" spc="450" dirty="0">
                <a:solidFill>
                  <a:srgbClr val="595959"/>
                </a:solidFill>
                <a:ea typeface="思源黑体-粗体" panose="020B0400000000000000" charset="-122"/>
              </a:rPr>
              <a:t>模型分析</a:t>
            </a:r>
            <a:endParaRPr lang="zh-CN" altLang="en-US" sz="4800" spc="450" dirty="0">
              <a:solidFill>
                <a:srgbClr val="595959"/>
              </a:solidFill>
              <a:ea typeface="思源黑体-粗体" panose="020B0400000000000000" charset="-122"/>
            </a:endParaRPr>
          </a:p>
        </p:txBody>
      </p:sp>
      <p:sp>
        <p:nvSpPr>
          <p:cNvPr id="31" name="TextBox 31"/>
          <p:cNvSpPr txBox="1"/>
          <p:nvPr/>
        </p:nvSpPr>
        <p:spPr>
          <a:xfrm>
            <a:off x="7752972" y="1664868"/>
            <a:ext cx="1531620" cy="819150"/>
          </a:xfrm>
          <a:prstGeom prst="rect">
            <a:avLst/>
          </a:prstGeom>
        </p:spPr>
        <p:txBody>
          <a:bodyPr lIns="0" tIns="0" rIns="0" bIns="0" rtlCol="0" anchor="t">
            <a:spAutoFit/>
          </a:bodyPr>
          <a:lstStyle/>
          <a:p>
            <a:pPr algn="ctr">
              <a:lnSpc>
                <a:spcPts val="6480"/>
              </a:lnSpc>
            </a:pPr>
            <a:r>
              <a:rPr lang="en-US" sz="5400" u="sng" spc="450">
                <a:solidFill>
                  <a:srgbClr val="5B64CB"/>
                </a:solidFill>
                <a:latin typeface="思源黑体-粗体 Medium"/>
              </a:rPr>
              <a:t>01</a:t>
            </a:r>
            <a:endParaRPr lang="en-US" sz="5400" u="sng" spc="450">
              <a:solidFill>
                <a:srgbClr val="5B64CB"/>
              </a:solidFill>
              <a:latin typeface="思源黑体-粗体 Medium"/>
            </a:endParaRPr>
          </a:p>
        </p:txBody>
      </p:sp>
      <p:sp>
        <p:nvSpPr>
          <p:cNvPr id="32" name="TextBox 32"/>
          <p:cNvSpPr txBox="1"/>
          <p:nvPr/>
        </p:nvSpPr>
        <p:spPr>
          <a:xfrm>
            <a:off x="7752972" y="5290790"/>
            <a:ext cx="1531620" cy="819150"/>
          </a:xfrm>
          <a:prstGeom prst="rect">
            <a:avLst/>
          </a:prstGeom>
        </p:spPr>
        <p:txBody>
          <a:bodyPr lIns="0" tIns="0" rIns="0" bIns="0" rtlCol="0" anchor="t">
            <a:spAutoFit/>
          </a:bodyPr>
          <a:lstStyle/>
          <a:p>
            <a:pPr marL="0" lvl="0" indent="0" algn="ctr">
              <a:lnSpc>
                <a:spcPts val="6480"/>
              </a:lnSpc>
              <a:spcBef>
                <a:spcPct val="0"/>
              </a:spcBef>
            </a:pPr>
            <a:r>
              <a:rPr lang="en-US" sz="5400" u="sng" spc="449">
                <a:solidFill>
                  <a:srgbClr val="5B64CB"/>
                </a:solidFill>
                <a:latin typeface="思源黑体-粗体 Medium"/>
              </a:rPr>
              <a:t>03</a:t>
            </a:r>
            <a:endParaRPr lang="en-US" sz="5400" u="sng" spc="449">
              <a:solidFill>
                <a:srgbClr val="5B64CB"/>
              </a:solidFill>
              <a:latin typeface="思源黑体-粗体 Medium"/>
            </a:endParaRPr>
          </a:p>
        </p:txBody>
      </p:sp>
      <p:sp>
        <p:nvSpPr>
          <p:cNvPr id="33" name="TextBox 33"/>
          <p:cNvSpPr txBox="1"/>
          <p:nvPr/>
        </p:nvSpPr>
        <p:spPr>
          <a:xfrm>
            <a:off x="7772637" y="7174673"/>
            <a:ext cx="1531620" cy="819150"/>
          </a:xfrm>
          <a:prstGeom prst="rect">
            <a:avLst/>
          </a:prstGeom>
        </p:spPr>
        <p:txBody>
          <a:bodyPr lIns="0" tIns="0" rIns="0" bIns="0" rtlCol="0" anchor="t">
            <a:spAutoFit/>
          </a:bodyPr>
          <a:lstStyle/>
          <a:p>
            <a:pPr marL="0" lvl="0" indent="0" algn="ctr">
              <a:lnSpc>
                <a:spcPts val="6480"/>
              </a:lnSpc>
              <a:spcBef>
                <a:spcPct val="0"/>
              </a:spcBef>
            </a:pPr>
            <a:r>
              <a:rPr lang="en-US" sz="5400" u="sng" spc="449">
                <a:solidFill>
                  <a:srgbClr val="5B64CB"/>
                </a:solidFill>
                <a:latin typeface="思源黑体-粗体 Medium"/>
              </a:rPr>
              <a:t>04</a:t>
            </a:r>
            <a:endParaRPr lang="en-US" sz="5400" u="sng" spc="449">
              <a:solidFill>
                <a:srgbClr val="5B64CB"/>
              </a:solidFill>
              <a:latin typeface="思源黑体-粗体 Medium"/>
            </a:endParaRPr>
          </a:p>
        </p:txBody>
      </p:sp>
      <p:sp>
        <p:nvSpPr>
          <p:cNvPr id="34" name="TextBox 34"/>
          <p:cNvSpPr txBox="1"/>
          <p:nvPr/>
        </p:nvSpPr>
        <p:spPr>
          <a:xfrm>
            <a:off x="7752972" y="3406905"/>
            <a:ext cx="1531620" cy="819150"/>
          </a:xfrm>
          <a:prstGeom prst="rect">
            <a:avLst/>
          </a:prstGeom>
        </p:spPr>
        <p:txBody>
          <a:bodyPr lIns="0" tIns="0" rIns="0" bIns="0" rtlCol="0" anchor="t">
            <a:spAutoFit/>
          </a:bodyPr>
          <a:lstStyle/>
          <a:p>
            <a:pPr marL="0" lvl="0" indent="0" algn="ctr">
              <a:lnSpc>
                <a:spcPts val="6480"/>
              </a:lnSpc>
              <a:spcBef>
                <a:spcPct val="0"/>
              </a:spcBef>
            </a:pPr>
            <a:r>
              <a:rPr lang="en-US" sz="5400" u="sng" spc="449">
                <a:solidFill>
                  <a:srgbClr val="5B64CB"/>
                </a:solidFill>
                <a:latin typeface="思源黑体-粗体 Medium"/>
              </a:rPr>
              <a:t>02</a:t>
            </a:r>
            <a:endParaRPr lang="en-US" sz="5400" u="sng" spc="449">
              <a:solidFill>
                <a:srgbClr val="5B64CB"/>
              </a:solidFill>
              <a:latin typeface="思源黑体-粗体 Medium"/>
            </a:endParaRPr>
          </a:p>
        </p:txBody>
      </p:sp>
      <p:sp>
        <p:nvSpPr>
          <p:cNvPr id="35" name="TextBox 35"/>
          <p:cNvSpPr txBox="1"/>
          <p:nvPr/>
        </p:nvSpPr>
        <p:spPr>
          <a:xfrm>
            <a:off x="9924486" y="1538046"/>
            <a:ext cx="3593364" cy="738505"/>
          </a:xfrm>
          <a:prstGeom prst="rect">
            <a:avLst/>
          </a:prstGeom>
        </p:spPr>
        <p:txBody>
          <a:bodyPr lIns="0" tIns="0" rIns="0" bIns="0" rtlCol="0" anchor="t">
            <a:spAutoFit/>
          </a:bodyPr>
          <a:lstStyle/>
          <a:p>
            <a:pPr algn="l">
              <a:lnSpc>
                <a:spcPts val="5760"/>
              </a:lnSpc>
            </a:pPr>
            <a:r>
              <a:rPr lang="zh-CN" altLang="en-US" sz="4800" spc="450">
                <a:solidFill>
                  <a:srgbClr val="595959"/>
                </a:solidFill>
                <a:ea typeface="思源黑体-粗体" panose="020B0400000000000000" charset="-122"/>
              </a:rPr>
              <a:t>项目简介</a:t>
            </a:r>
            <a:endParaRPr lang="zh-CN" altLang="en-US" sz="4800" spc="450">
              <a:solidFill>
                <a:srgbClr val="595959"/>
              </a:solidFill>
              <a:ea typeface="思源黑体-粗体" panose="020B0400000000000000" charset="-122"/>
            </a:endParaRPr>
          </a:p>
        </p:txBody>
      </p:sp>
      <p:grpSp>
        <p:nvGrpSpPr>
          <p:cNvPr id="37" name="Group 37"/>
          <p:cNvGrpSpPr/>
          <p:nvPr/>
        </p:nvGrpSpPr>
        <p:grpSpPr>
          <a:xfrm rot="2422307">
            <a:off x="17815310" y="9819168"/>
            <a:ext cx="289050" cy="289467"/>
            <a:chOff x="0" y="0"/>
            <a:chExt cx="385400" cy="385956"/>
          </a:xfrm>
        </p:grpSpPr>
        <p:sp>
          <p:nvSpPr>
            <p:cNvPr id="38" name="Freeform 38"/>
            <p:cNvSpPr/>
            <p:nvPr/>
          </p:nvSpPr>
          <p:spPr>
            <a:xfrm>
              <a:off x="0" y="90043"/>
              <a:ext cx="295402" cy="295910"/>
            </a:xfrm>
            <a:custGeom>
              <a:avLst/>
              <a:gdLst/>
              <a:ahLst/>
              <a:cxnLst/>
              <a:rect l="l" t="t" r="r" b="b"/>
              <a:pathLst>
                <a:path w="295402" h="295910">
                  <a:moveTo>
                    <a:pt x="12700" y="0"/>
                  </a:moveTo>
                  <a:lnTo>
                    <a:pt x="282702" y="0"/>
                  </a:lnTo>
                  <a:cubicBezTo>
                    <a:pt x="289687" y="0"/>
                    <a:pt x="295402" y="5715"/>
                    <a:pt x="295402" y="12700"/>
                  </a:cubicBezTo>
                  <a:lnTo>
                    <a:pt x="295402" y="283210"/>
                  </a:lnTo>
                  <a:cubicBezTo>
                    <a:pt x="295402" y="290195"/>
                    <a:pt x="289687" y="295910"/>
                    <a:pt x="282702" y="295910"/>
                  </a:cubicBezTo>
                  <a:lnTo>
                    <a:pt x="12700" y="295910"/>
                  </a:lnTo>
                  <a:cubicBezTo>
                    <a:pt x="5715" y="295910"/>
                    <a:pt x="0" y="290195"/>
                    <a:pt x="0" y="283210"/>
                  </a:cubicBezTo>
                  <a:lnTo>
                    <a:pt x="0" y="12700"/>
                  </a:lnTo>
                  <a:cubicBezTo>
                    <a:pt x="0" y="5715"/>
                    <a:pt x="5715" y="0"/>
                    <a:pt x="12700" y="0"/>
                  </a:cubicBezTo>
                  <a:moveTo>
                    <a:pt x="12700" y="25400"/>
                  </a:moveTo>
                  <a:lnTo>
                    <a:pt x="12700" y="12700"/>
                  </a:lnTo>
                  <a:lnTo>
                    <a:pt x="25400" y="12700"/>
                  </a:lnTo>
                  <a:lnTo>
                    <a:pt x="25400" y="283210"/>
                  </a:lnTo>
                  <a:lnTo>
                    <a:pt x="12700" y="283210"/>
                  </a:lnTo>
                  <a:lnTo>
                    <a:pt x="12700" y="270510"/>
                  </a:lnTo>
                  <a:lnTo>
                    <a:pt x="282702" y="270510"/>
                  </a:lnTo>
                  <a:lnTo>
                    <a:pt x="282702" y="283210"/>
                  </a:lnTo>
                  <a:lnTo>
                    <a:pt x="270002" y="283210"/>
                  </a:lnTo>
                  <a:lnTo>
                    <a:pt x="270002" y="12700"/>
                  </a:lnTo>
                  <a:lnTo>
                    <a:pt x="282702" y="12700"/>
                  </a:lnTo>
                  <a:lnTo>
                    <a:pt x="282702" y="25400"/>
                  </a:lnTo>
                  <a:lnTo>
                    <a:pt x="12700" y="25400"/>
                  </a:lnTo>
                  <a:close/>
                </a:path>
              </a:pathLst>
            </a:custGeom>
            <a:solidFill>
              <a:srgbClr val="5B64CB">
                <a:alpha val="40000"/>
              </a:srgbClr>
            </a:solidFill>
          </p:spPr>
          <p:txBody>
            <a:bodyPr/>
            <a:lstStyle/>
            <a:p>
              <a:endParaRPr lang="zh-CN" altLang="en-US"/>
            </a:p>
          </p:txBody>
        </p:sp>
        <p:sp>
          <p:nvSpPr>
            <p:cNvPr id="39" name="Freeform 39"/>
            <p:cNvSpPr/>
            <p:nvPr/>
          </p:nvSpPr>
          <p:spPr>
            <a:xfrm>
              <a:off x="270002" y="-1016"/>
              <a:ext cx="115443" cy="387985"/>
            </a:xfrm>
            <a:custGeom>
              <a:avLst/>
              <a:gdLst/>
              <a:ahLst/>
              <a:cxnLst/>
              <a:rect l="l" t="t" r="r" b="b"/>
              <a:pathLst>
                <a:path w="115443" h="387985">
                  <a:moveTo>
                    <a:pt x="3683" y="94742"/>
                  </a:moveTo>
                  <a:lnTo>
                    <a:pt x="93726" y="4699"/>
                  </a:lnTo>
                  <a:cubicBezTo>
                    <a:pt x="97409" y="1016"/>
                    <a:pt x="102870" y="0"/>
                    <a:pt x="107569" y="1905"/>
                  </a:cubicBezTo>
                  <a:cubicBezTo>
                    <a:pt x="112268" y="3810"/>
                    <a:pt x="115443" y="8509"/>
                    <a:pt x="115443" y="13589"/>
                  </a:cubicBezTo>
                  <a:lnTo>
                    <a:pt x="115443" y="284226"/>
                  </a:lnTo>
                  <a:cubicBezTo>
                    <a:pt x="115443" y="287655"/>
                    <a:pt x="114046" y="290830"/>
                    <a:pt x="111760" y="293243"/>
                  </a:cubicBezTo>
                  <a:lnTo>
                    <a:pt x="21717" y="383286"/>
                  </a:lnTo>
                  <a:cubicBezTo>
                    <a:pt x="18034" y="386969"/>
                    <a:pt x="12573" y="387985"/>
                    <a:pt x="7874" y="386080"/>
                  </a:cubicBezTo>
                  <a:cubicBezTo>
                    <a:pt x="3175" y="384175"/>
                    <a:pt x="0" y="379476"/>
                    <a:pt x="0" y="374396"/>
                  </a:cubicBezTo>
                  <a:lnTo>
                    <a:pt x="0" y="103759"/>
                  </a:lnTo>
                  <a:cubicBezTo>
                    <a:pt x="0" y="100330"/>
                    <a:pt x="1397" y="97155"/>
                    <a:pt x="3683" y="94742"/>
                  </a:cubicBezTo>
                  <a:moveTo>
                    <a:pt x="21590" y="112649"/>
                  </a:moveTo>
                  <a:lnTo>
                    <a:pt x="12573" y="103632"/>
                  </a:lnTo>
                  <a:lnTo>
                    <a:pt x="25273" y="103632"/>
                  </a:lnTo>
                  <a:lnTo>
                    <a:pt x="25273" y="374142"/>
                  </a:lnTo>
                  <a:lnTo>
                    <a:pt x="12573" y="374142"/>
                  </a:lnTo>
                  <a:lnTo>
                    <a:pt x="3556" y="365125"/>
                  </a:lnTo>
                  <a:lnTo>
                    <a:pt x="93599" y="275082"/>
                  </a:lnTo>
                  <a:lnTo>
                    <a:pt x="102616" y="284099"/>
                  </a:lnTo>
                  <a:lnTo>
                    <a:pt x="89916" y="284099"/>
                  </a:lnTo>
                  <a:lnTo>
                    <a:pt x="89916" y="13716"/>
                  </a:lnTo>
                  <a:lnTo>
                    <a:pt x="102616" y="13716"/>
                  </a:lnTo>
                  <a:lnTo>
                    <a:pt x="111633" y="22733"/>
                  </a:lnTo>
                  <a:lnTo>
                    <a:pt x="21590" y="112776"/>
                  </a:lnTo>
                  <a:close/>
                </a:path>
              </a:pathLst>
            </a:custGeom>
            <a:solidFill>
              <a:srgbClr val="4850A2">
                <a:alpha val="40000"/>
              </a:srgbClr>
            </a:solidFill>
          </p:spPr>
          <p:txBody>
            <a:bodyPr/>
            <a:lstStyle/>
            <a:p>
              <a:endParaRPr lang="zh-CN" altLang="en-US"/>
            </a:p>
          </p:txBody>
        </p:sp>
        <p:sp>
          <p:nvSpPr>
            <p:cNvPr id="40" name="Freeform 40"/>
            <p:cNvSpPr/>
            <p:nvPr/>
          </p:nvSpPr>
          <p:spPr>
            <a:xfrm>
              <a:off x="-889" y="0"/>
              <a:ext cx="387223" cy="115316"/>
            </a:xfrm>
            <a:custGeom>
              <a:avLst/>
              <a:gdLst/>
              <a:ahLst/>
              <a:cxnLst/>
              <a:rect l="l" t="t" r="r" b="b"/>
              <a:pathLst>
                <a:path w="387223" h="115316">
                  <a:moveTo>
                    <a:pt x="4572" y="93726"/>
                  </a:moveTo>
                  <a:lnTo>
                    <a:pt x="94615" y="3683"/>
                  </a:lnTo>
                  <a:cubicBezTo>
                    <a:pt x="97028" y="1397"/>
                    <a:pt x="100203" y="0"/>
                    <a:pt x="103632" y="0"/>
                  </a:cubicBezTo>
                  <a:lnTo>
                    <a:pt x="373634" y="0"/>
                  </a:lnTo>
                  <a:cubicBezTo>
                    <a:pt x="378714" y="0"/>
                    <a:pt x="383413" y="3048"/>
                    <a:pt x="385318" y="7874"/>
                  </a:cubicBezTo>
                  <a:cubicBezTo>
                    <a:pt x="387223" y="12700"/>
                    <a:pt x="386207" y="18034"/>
                    <a:pt x="382524" y="21717"/>
                  </a:cubicBezTo>
                  <a:lnTo>
                    <a:pt x="292608" y="111633"/>
                  </a:lnTo>
                  <a:cubicBezTo>
                    <a:pt x="290195" y="114046"/>
                    <a:pt x="287020" y="115316"/>
                    <a:pt x="283591" y="115316"/>
                  </a:cubicBezTo>
                  <a:lnTo>
                    <a:pt x="13589" y="115316"/>
                  </a:lnTo>
                  <a:cubicBezTo>
                    <a:pt x="8509" y="115316"/>
                    <a:pt x="3810" y="112268"/>
                    <a:pt x="1905" y="107442"/>
                  </a:cubicBezTo>
                  <a:cubicBezTo>
                    <a:pt x="0" y="102616"/>
                    <a:pt x="1016" y="97282"/>
                    <a:pt x="4699" y="93599"/>
                  </a:cubicBezTo>
                  <a:moveTo>
                    <a:pt x="22606" y="111633"/>
                  </a:moveTo>
                  <a:lnTo>
                    <a:pt x="13589" y="102743"/>
                  </a:lnTo>
                  <a:lnTo>
                    <a:pt x="13589" y="90043"/>
                  </a:lnTo>
                  <a:lnTo>
                    <a:pt x="283591" y="90043"/>
                  </a:lnTo>
                  <a:lnTo>
                    <a:pt x="283591" y="102743"/>
                  </a:lnTo>
                  <a:lnTo>
                    <a:pt x="274574" y="93726"/>
                  </a:lnTo>
                  <a:lnTo>
                    <a:pt x="364617" y="3683"/>
                  </a:lnTo>
                  <a:lnTo>
                    <a:pt x="373634" y="12700"/>
                  </a:lnTo>
                  <a:lnTo>
                    <a:pt x="373634" y="25400"/>
                  </a:lnTo>
                  <a:lnTo>
                    <a:pt x="103632" y="25400"/>
                  </a:lnTo>
                  <a:lnTo>
                    <a:pt x="103632" y="12700"/>
                  </a:lnTo>
                  <a:lnTo>
                    <a:pt x="112649" y="21717"/>
                  </a:lnTo>
                  <a:lnTo>
                    <a:pt x="22606" y="111633"/>
                  </a:lnTo>
                  <a:close/>
                </a:path>
              </a:pathLst>
            </a:custGeom>
            <a:solidFill>
              <a:srgbClr val="7B83D5">
                <a:alpha val="40000"/>
              </a:srgbClr>
            </a:solidFill>
          </p:spPr>
          <p:txBody>
            <a:bodyPr/>
            <a:lstStyle/>
            <a:p>
              <a:endParaRPr lang="zh-CN" altLang="en-US"/>
            </a:p>
          </p:txBody>
        </p:sp>
      </p:grpSp>
      <p:sp>
        <p:nvSpPr>
          <p:cNvPr id="41" name="Freeform 41"/>
          <p:cNvSpPr/>
          <p:nvPr/>
        </p:nvSpPr>
        <p:spPr>
          <a:xfrm>
            <a:off x="15294953" y="0"/>
            <a:ext cx="2993048" cy="1760949"/>
          </a:xfrm>
          <a:custGeom>
            <a:avLst/>
            <a:gdLst/>
            <a:ahLst/>
            <a:cxnLst/>
            <a:rect l="l" t="t" r="r" b="b"/>
            <a:pathLst>
              <a:path w="2993048" h="1760949">
                <a:moveTo>
                  <a:pt x="0" y="0"/>
                </a:moveTo>
                <a:lnTo>
                  <a:pt x="2993047" y="0"/>
                </a:lnTo>
                <a:lnTo>
                  <a:pt x="2993047" y="1760949"/>
                </a:lnTo>
                <a:lnTo>
                  <a:pt x="0" y="1760949"/>
                </a:lnTo>
                <a:lnTo>
                  <a:pt x="0" y="0"/>
                </a:lnTo>
                <a:close/>
              </a:path>
            </a:pathLst>
          </a:custGeom>
          <a:blipFill>
            <a:blip r:embed="rId3"/>
            <a:stretch>
              <a:fillRect t="-71371" r="-17948" b="-243"/>
            </a:stretch>
          </a:blipFill>
        </p:spPr>
        <p:txBody>
          <a:bodyPr/>
          <a:lstStyle/>
          <a:p>
            <a:endParaRPr lang="zh-CN" altLang="en-US"/>
          </a:p>
        </p:txBody>
      </p:sp>
      <p:grpSp>
        <p:nvGrpSpPr>
          <p:cNvPr id="42" name="Group 42"/>
          <p:cNvGrpSpPr/>
          <p:nvPr/>
        </p:nvGrpSpPr>
        <p:grpSpPr>
          <a:xfrm rot="-8079361">
            <a:off x="17612925" y="9997796"/>
            <a:ext cx="127050" cy="127220"/>
            <a:chOff x="0" y="0"/>
            <a:chExt cx="169400" cy="169626"/>
          </a:xfrm>
        </p:grpSpPr>
        <p:sp>
          <p:nvSpPr>
            <p:cNvPr id="43" name="Freeform 43"/>
            <p:cNvSpPr/>
            <p:nvPr/>
          </p:nvSpPr>
          <p:spPr>
            <a:xfrm>
              <a:off x="0" y="36068"/>
              <a:ext cx="133350" cy="133604"/>
            </a:xfrm>
            <a:custGeom>
              <a:avLst/>
              <a:gdLst/>
              <a:ahLst/>
              <a:cxnLst/>
              <a:rect l="l" t="t" r="r" b="b"/>
              <a:pathLst>
                <a:path w="133350" h="133604">
                  <a:moveTo>
                    <a:pt x="12700" y="0"/>
                  </a:moveTo>
                  <a:lnTo>
                    <a:pt x="120650" y="0"/>
                  </a:lnTo>
                  <a:cubicBezTo>
                    <a:pt x="127635" y="0"/>
                    <a:pt x="133350" y="5715"/>
                    <a:pt x="133350" y="12700"/>
                  </a:cubicBezTo>
                  <a:lnTo>
                    <a:pt x="133350" y="120904"/>
                  </a:lnTo>
                  <a:cubicBezTo>
                    <a:pt x="133350" y="127889"/>
                    <a:pt x="127635" y="133604"/>
                    <a:pt x="120650" y="133604"/>
                  </a:cubicBezTo>
                  <a:lnTo>
                    <a:pt x="12700" y="133604"/>
                  </a:lnTo>
                  <a:cubicBezTo>
                    <a:pt x="5715" y="133604"/>
                    <a:pt x="0" y="127889"/>
                    <a:pt x="0" y="120904"/>
                  </a:cubicBezTo>
                  <a:lnTo>
                    <a:pt x="0" y="12700"/>
                  </a:lnTo>
                  <a:cubicBezTo>
                    <a:pt x="0" y="5715"/>
                    <a:pt x="5715" y="0"/>
                    <a:pt x="12700" y="0"/>
                  </a:cubicBezTo>
                  <a:moveTo>
                    <a:pt x="12700" y="25400"/>
                  </a:moveTo>
                  <a:lnTo>
                    <a:pt x="12700" y="12700"/>
                  </a:lnTo>
                  <a:lnTo>
                    <a:pt x="25400" y="12700"/>
                  </a:lnTo>
                  <a:lnTo>
                    <a:pt x="25400" y="120904"/>
                  </a:lnTo>
                  <a:lnTo>
                    <a:pt x="12700" y="120904"/>
                  </a:lnTo>
                  <a:lnTo>
                    <a:pt x="12700" y="108204"/>
                  </a:lnTo>
                  <a:lnTo>
                    <a:pt x="120650" y="108204"/>
                  </a:lnTo>
                  <a:lnTo>
                    <a:pt x="120650" y="120904"/>
                  </a:lnTo>
                  <a:lnTo>
                    <a:pt x="107950" y="120904"/>
                  </a:lnTo>
                  <a:lnTo>
                    <a:pt x="107950" y="12700"/>
                  </a:lnTo>
                  <a:lnTo>
                    <a:pt x="120650" y="12700"/>
                  </a:lnTo>
                  <a:lnTo>
                    <a:pt x="120650" y="25400"/>
                  </a:lnTo>
                  <a:lnTo>
                    <a:pt x="12700" y="25400"/>
                  </a:lnTo>
                  <a:close/>
                </a:path>
              </a:pathLst>
            </a:custGeom>
            <a:solidFill>
              <a:srgbClr val="8B8FE2">
                <a:alpha val="40000"/>
              </a:srgbClr>
            </a:solidFill>
          </p:spPr>
          <p:txBody>
            <a:bodyPr/>
            <a:lstStyle/>
            <a:p>
              <a:endParaRPr lang="zh-CN" altLang="en-US"/>
            </a:p>
          </p:txBody>
        </p:sp>
        <p:sp>
          <p:nvSpPr>
            <p:cNvPr id="44" name="Freeform 44"/>
            <p:cNvSpPr/>
            <p:nvPr/>
          </p:nvSpPr>
          <p:spPr>
            <a:xfrm>
              <a:off x="108077" y="-1016"/>
              <a:ext cx="61341" cy="171704"/>
            </a:xfrm>
            <a:custGeom>
              <a:avLst/>
              <a:gdLst/>
              <a:ahLst/>
              <a:cxnLst/>
              <a:rect l="l" t="t" r="r" b="b"/>
              <a:pathLst>
                <a:path w="61341" h="171704">
                  <a:moveTo>
                    <a:pt x="3683" y="40767"/>
                  </a:moveTo>
                  <a:lnTo>
                    <a:pt x="39624" y="4699"/>
                  </a:lnTo>
                  <a:cubicBezTo>
                    <a:pt x="43307" y="1016"/>
                    <a:pt x="48768" y="0"/>
                    <a:pt x="53467" y="1905"/>
                  </a:cubicBezTo>
                  <a:cubicBezTo>
                    <a:pt x="58166" y="3810"/>
                    <a:pt x="61341" y="8509"/>
                    <a:pt x="61341" y="13589"/>
                  </a:cubicBezTo>
                  <a:lnTo>
                    <a:pt x="61341" y="121920"/>
                  </a:lnTo>
                  <a:cubicBezTo>
                    <a:pt x="61341" y="125349"/>
                    <a:pt x="59944" y="128524"/>
                    <a:pt x="57658" y="130937"/>
                  </a:cubicBezTo>
                  <a:lnTo>
                    <a:pt x="21717" y="167005"/>
                  </a:lnTo>
                  <a:cubicBezTo>
                    <a:pt x="18034" y="170688"/>
                    <a:pt x="12573" y="171704"/>
                    <a:pt x="7874" y="169799"/>
                  </a:cubicBezTo>
                  <a:cubicBezTo>
                    <a:pt x="3175" y="167894"/>
                    <a:pt x="0" y="163195"/>
                    <a:pt x="0" y="158115"/>
                  </a:cubicBezTo>
                  <a:lnTo>
                    <a:pt x="0" y="49784"/>
                  </a:lnTo>
                  <a:cubicBezTo>
                    <a:pt x="0" y="46355"/>
                    <a:pt x="1397" y="43180"/>
                    <a:pt x="3683" y="40767"/>
                  </a:cubicBezTo>
                  <a:moveTo>
                    <a:pt x="21590" y="58674"/>
                  </a:moveTo>
                  <a:lnTo>
                    <a:pt x="12573" y="49784"/>
                  </a:lnTo>
                  <a:lnTo>
                    <a:pt x="25273" y="49784"/>
                  </a:lnTo>
                  <a:lnTo>
                    <a:pt x="25273" y="157988"/>
                  </a:lnTo>
                  <a:lnTo>
                    <a:pt x="12573" y="157988"/>
                  </a:lnTo>
                  <a:lnTo>
                    <a:pt x="3556" y="148971"/>
                  </a:lnTo>
                  <a:lnTo>
                    <a:pt x="39497" y="112903"/>
                  </a:lnTo>
                  <a:lnTo>
                    <a:pt x="48514" y="121920"/>
                  </a:lnTo>
                  <a:lnTo>
                    <a:pt x="35814" y="121920"/>
                  </a:lnTo>
                  <a:lnTo>
                    <a:pt x="35814" y="13716"/>
                  </a:lnTo>
                  <a:lnTo>
                    <a:pt x="48514" y="13716"/>
                  </a:lnTo>
                  <a:lnTo>
                    <a:pt x="57531" y="22733"/>
                  </a:lnTo>
                  <a:lnTo>
                    <a:pt x="21590" y="58801"/>
                  </a:lnTo>
                  <a:close/>
                </a:path>
              </a:pathLst>
            </a:custGeom>
            <a:solidFill>
              <a:srgbClr val="6F72B4">
                <a:alpha val="40000"/>
              </a:srgbClr>
            </a:solidFill>
          </p:spPr>
          <p:txBody>
            <a:bodyPr/>
            <a:lstStyle/>
            <a:p>
              <a:endParaRPr lang="zh-CN" altLang="en-US"/>
            </a:p>
          </p:txBody>
        </p:sp>
        <p:sp>
          <p:nvSpPr>
            <p:cNvPr id="45" name="Freeform 45"/>
            <p:cNvSpPr/>
            <p:nvPr/>
          </p:nvSpPr>
          <p:spPr>
            <a:xfrm>
              <a:off x="-889" y="0"/>
              <a:ext cx="171069" cy="61341"/>
            </a:xfrm>
            <a:custGeom>
              <a:avLst/>
              <a:gdLst/>
              <a:ahLst/>
              <a:cxnLst/>
              <a:rect l="l" t="t" r="r" b="b"/>
              <a:pathLst>
                <a:path w="171069" h="61341">
                  <a:moveTo>
                    <a:pt x="4572" y="39751"/>
                  </a:moveTo>
                  <a:lnTo>
                    <a:pt x="40640" y="3683"/>
                  </a:lnTo>
                  <a:cubicBezTo>
                    <a:pt x="42926" y="1397"/>
                    <a:pt x="46228" y="0"/>
                    <a:pt x="49530" y="0"/>
                  </a:cubicBezTo>
                  <a:lnTo>
                    <a:pt x="157480" y="0"/>
                  </a:lnTo>
                  <a:cubicBezTo>
                    <a:pt x="162560" y="0"/>
                    <a:pt x="167259" y="3048"/>
                    <a:pt x="169164" y="7874"/>
                  </a:cubicBezTo>
                  <a:cubicBezTo>
                    <a:pt x="171069" y="12700"/>
                    <a:pt x="170053" y="18034"/>
                    <a:pt x="166370" y="21717"/>
                  </a:cubicBezTo>
                  <a:lnTo>
                    <a:pt x="130556" y="57658"/>
                  </a:lnTo>
                  <a:cubicBezTo>
                    <a:pt x="128143" y="60071"/>
                    <a:pt x="124968" y="61341"/>
                    <a:pt x="121539" y="61341"/>
                  </a:cubicBezTo>
                  <a:lnTo>
                    <a:pt x="13589" y="61341"/>
                  </a:lnTo>
                  <a:cubicBezTo>
                    <a:pt x="8509" y="61341"/>
                    <a:pt x="3810" y="58293"/>
                    <a:pt x="1905" y="53467"/>
                  </a:cubicBezTo>
                  <a:cubicBezTo>
                    <a:pt x="0" y="48641"/>
                    <a:pt x="1016" y="43307"/>
                    <a:pt x="4699" y="39624"/>
                  </a:cubicBezTo>
                  <a:moveTo>
                    <a:pt x="22606" y="57658"/>
                  </a:moveTo>
                  <a:lnTo>
                    <a:pt x="13589" y="48768"/>
                  </a:lnTo>
                  <a:lnTo>
                    <a:pt x="13589" y="36068"/>
                  </a:lnTo>
                  <a:lnTo>
                    <a:pt x="121539" y="36068"/>
                  </a:lnTo>
                  <a:lnTo>
                    <a:pt x="121539" y="48768"/>
                  </a:lnTo>
                  <a:lnTo>
                    <a:pt x="112649" y="39751"/>
                  </a:lnTo>
                  <a:lnTo>
                    <a:pt x="148590" y="3683"/>
                  </a:lnTo>
                  <a:lnTo>
                    <a:pt x="157607" y="12700"/>
                  </a:lnTo>
                  <a:lnTo>
                    <a:pt x="157607" y="25400"/>
                  </a:lnTo>
                  <a:lnTo>
                    <a:pt x="49530" y="25400"/>
                  </a:lnTo>
                  <a:lnTo>
                    <a:pt x="49530" y="12700"/>
                  </a:lnTo>
                  <a:lnTo>
                    <a:pt x="58547" y="21717"/>
                  </a:lnTo>
                  <a:lnTo>
                    <a:pt x="22606" y="57658"/>
                  </a:lnTo>
                  <a:close/>
                </a:path>
              </a:pathLst>
            </a:custGeom>
            <a:solidFill>
              <a:srgbClr val="A2A5E7">
                <a:alpha val="40000"/>
              </a:srgbClr>
            </a:solidFill>
          </p:spPr>
          <p:txBody>
            <a:bodyPr/>
            <a:lstStyle/>
            <a:p>
              <a:endParaRPr lang="zh-CN" altLang="en-US"/>
            </a:p>
          </p:txBody>
        </p:sp>
      </p:grpSp>
      <p:grpSp>
        <p:nvGrpSpPr>
          <p:cNvPr id="26" name="Group 10"/>
          <p:cNvGrpSpPr/>
          <p:nvPr/>
        </p:nvGrpSpPr>
        <p:grpSpPr>
          <a:xfrm>
            <a:off x="9623569" y="9005353"/>
            <a:ext cx="4598496" cy="1069667"/>
            <a:chOff x="0" y="0"/>
            <a:chExt cx="6131328" cy="1426222"/>
          </a:xfrm>
        </p:grpSpPr>
        <p:sp>
          <p:nvSpPr>
            <p:cNvPr id="28" name="Freeform 11"/>
            <p:cNvSpPr/>
            <p:nvPr/>
          </p:nvSpPr>
          <p:spPr>
            <a:xfrm>
              <a:off x="0" y="0"/>
              <a:ext cx="6131306" cy="1426210"/>
            </a:xfrm>
            <a:custGeom>
              <a:avLst/>
              <a:gdLst/>
              <a:ahLst/>
              <a:cxnLst/>
              <a:rect l="l" t="t" r="r" b="b"/>
              <a:pathLst>
                <a:path w="6131306" h="1426210">
                  <a:moveTo>
                    <a:pt x="0" y="0"/>
                  </a:moveTo>
                  <a:lnTo>
                    <a:pt x="6131306" y="0"/>
                  </a:lnTo>
                  <a:lnTo>
                    <a:pt x="6131306" y="1426210"/>
                  </a:lnTo>
                  <a:lnTo>
                    <a:pt x="0" y="1426210"/>
                  </a:lnTo>
                  <a:close/>
                </a:path>
              </a:pathLst>
            </a:custGeom>
            <a:solidFill>
              <a:srgbClr val="5B64CB"/>
            </a:solidFill>
          </p:spPr>
          <p:txBody>
            <a:bodyPr/>
            <a:lstStyle/>
            <a:p>
              <a:endParaRPr lang="zh-CN" altLang="en-US"/>
            </a:p>
          </p:txBody>
        </p:sp>
      </p:grpSp>
      <p:grpSp>
        <p:nvGrpSpPr>
          <p:cNvPr id="30" name="Group 12"/>
          <p:cNvGrpSpPr/>
          <p:nvPr/>
        </p:nvGrpSpPr>
        <p:grpSpPr>
          <a:xfrm>
            <a:off x="9486121" y="8750197"/>
            <a:ext cx="4556046" cy="988368"/>
            <a:chOff x="0" y="0"/>
            <a:chExt cx="6074728" cy="1317824"/>
          </a:xfrm>
        </p:grpSpPr>
        <p:sp>
          <p:nvSpPr>
            <p:cNvPr id="36" name="Freeform 13"/>
            <p:cNvSpPr/>
            <p:nvPr/>
          </p:nvSpPr>
          <p:spPr>
            <a:xfrm>
              <a:off x="12700" y="12700"/>
              <a:ext cx="6049391" cy="1292479"/>
            </a:xfrm>
            <a:custGeom>
              <a:avLst/>
              <a:gdLst/>
              <a:ahLst/>
              <a:cxnLst/>
              <a:rect l="l" t="t" r="r" b="b"/>
              <a:pathLst>
                <a:path w="6049391" h="1292479">
                  <a:moveTo>
                    <a:pt x="0" y="0"/>
                  </a:moveTo>
                  <a:lnTo>
                    <a:pt x="6049391" y="0"/>
                  </a:lnTo>
                  <a:lnTo>
                    <a:pt x="6049391" y="1292479"/>
                  </a:lnTo>
                  <a:lnTo>
                    <a:pt x="0" y="1292479"/>
                  </a:lnTo>
                  <a:close/>
                </a:path>
              </a:pathLst>
            </a:custGeom>
            <a:solidFill>
              <a:srgbClr val="FFFFFF"/>
            </a:solidFill>
          </p:spPr>
          <p:txBody>
            <a:bodyPr/>
            <a:lstStyle/>
            <a:p>
              <a:endParaRPr lang="zh-CN" altLang="en-US"/>
            </a:p>
          </p:txBody>
        </p:sp>
        <p:sp>
          <p:nvSpPr>
            <p:cNvPr id="46" name="Freeform 14"/>
            <p:cNvSpPr/>
            <p:nvPr/>
          </p:nvSpPr>
          <p:spPr>
            <a:xfrm>
              <a:off x="0" y="0"/>
              <a:ext cx="6074791" cy="1317879"/>
            </a:xfrm>
            <a:custGeom>
              <a:avLst/>
              <a:gdLst/>
              <a:ahLst/>
              <a:cxnLst/>
              <a:rect l="l" t="t" r="r" b="b"/>
              <a:pathLst>
                <a:path w="6074791" h="1317879">
                  <a:moveTo>
                    <a:pt x="12700" y="0"/>
                  </a:moveTo>
                  <a:lnTo>
                    <a:pt x="6062091" y="0"/>
                  </a:lnTo>
                  <a:cubicBezTo>
                    <a:pt x="6069076" y="0"/>
                    <a:pt x="6074791" y="5715"/>
                    <a:pt x="6074791" y="12700"/>
                  </a:cubicBezTo>
                  <a:lnTo>
                    <a:pt x="6074791" y="1305179"/>
                  </a:lnTo>
                  <a:cubicBezTo>
                    <a:pt x="6074791" y="1312164"/>
                    <a:pt x="6069076" y="1317879"/>
                    <a:pt x="6062091" y="1317879"/>
                  </a:cubicBezTo>
                  <a:lnTo>
                    <a:pt x="12700" y="1317879"/>
                  </a:lnTo>
                  <a:cubicBezTo>
                    <a:pt x="5715" y="1317879"/>
                    <a:pt x="0" y="1312164"/>
                    <a:pt x="0" y="1305179"/>
                  </a:cubicBezTo>
                  <a:lnTo>
                    <a:pt x="0" y="12700"/>
                  </a:lnTo>
                  <a:cubicBezTo>
                    <a:pt x="0" y="5715"/>
                    <a:pt x="5715" y="0"/>
                    <a:pt x="12700" y="0"/>
                  </a:cubicBezTo>
                  <a:moveTo>
                    <a:pt x="12700" y="25400"/>
                  </a:moveTo>
                  <a:lnTo>
                    <a:pt x="12700" y="12700"/>
                  </a:lnTo>
                  <a:lnTo>
                    <a:pt x="25400" y="12700"/>
                  </a:lnTo>
                  <a:lnTo>
                    <a:pt x="25400" y="1305179"/>
                  </a:lnTo>
                  <a:lnTo>
                    <a:pt x="12700" y="1305179"/>
                  </a:lnTo>
                  <a:lnTo>
                    <a:pt x="12700" y="1292479"/>
                  </a:lnTo>
                  <a:lnTo>
                    <a:pt x="6062091" y="1292479"/>
                  </a:lnTo>
                  <a:lnTo>
                    <a:pt x="6062091" y="1305179"/>
                  </a:lnTo>
                  <a:lnTo>
                    <a:pt x="6049391" y="1305179"/>
                  </a:lnTo>
                  <a:lnTo>
                    <a:pt x="6049391" y="12700"/>
                  </a:lnTo>
                  <a:lnTo>
                    <a:pt x="6062091" y="12700"/>
                  </a:lnTo>
                  <a:lnTo>
                    <a:pt x="6062091" y="25400"/>
                  </a:lnTo>
                  <a:lnTo>
                    <a:pt x="12700" y="25400"/>
                  </a:lnTo>
                  <a:close/>
                </a:path>
              </a:pathLst>
            </a:custGeom>
            <a:solidFill>
              <a:srgbClr val="5B64CB"/>
            </a:solidFill>
          </p:spPr>
          <p:txBody>
            <a:bodyPr/>
            <a:lstStyle/>
            <a:p>
              <a:endParaRPr lang="zh-CN" altLang="en-US"/>
            </a:p>
          </p:txBody>
        </p:sp>
      </p:grpSp>
      <p:sp>
        <p:nvSpPr>
          <p:cNvPr id="47" name="TextBox 29"/>
          <p:cNvSpPr txBox="1"/>
          <p:nvPr/>
        </p:nvSpPr>
        <p:spPr>
          <a:xfrm>
            <a:off x="9998212" y="8851521"/>
            <a:ext cx="3601808" cy="716863"/>
          </a:xfrm>
          <a:prstGeom prst="rect">
            <a:avLst/>
          </a:prstGeom>
        </p:spPr>
        <p:txBody>
          <a:bodyPr lIns="0" tIns="0" rIns="0" bIns="0" rtlCol="0" anchor="t">
            <a:spAutoFit/>
          </a:bodyPr>
          <a:lstStyle/>
          <a:p>
            <a:pPr algn="l">
              <a:lnSpc>
                <a:spcPts val="5760"/>
              </a:lnSpc>
            </a:pPr>
            <a:r>
              <a:rPr lang="zh-CN" altLang="en-US" sz="4800" spc="450" dirty="0">
                <a:solidFill>
                  <a:srgbClr val="595959"/>
                </a:solidFill>
                <a:ea typeface="思源黑体-粗体" panose="020B0400000000000000" charset="-122"/>
              </a:rPr>
              <a:t>总结展望</a:t>
            </a:r>
            <a:endParaRPr lang="zh-CN" altLang="en-US" sz="4800" spc="450" dirty="0">
              <a:solidFill>
                <a:srgbClr val="595959"/>
              </a:solidFill>
              <a:ea typeface="思源黑体-粗体" panose="020B0400000000000000" charset="-122"/>
            </a:endParaRPr>
          </a:p>
        </p:txBody>
      </p:sp>
      <p:sp>
        <p:nvSpPr>
          <p:cNvPr id="48" name="TextBox 32"/>
          <p:cNvSpPr txBox="1"/>
          <p:nvPr/>
        </p:nvSpPr>
        <p:spPr>
          <a:xfrm>
            <a:off x="7826698" y="8978343"/>
            <a:ext cx="1531620" cy="819150"/>
          </a:xfrm>
          <a:prstGeom prst="rect">
            <a:avLst/>
          </a:prstGeom>
        </p:spPr>
        <p:txBody>
          <a:bodyPr lIns="0" tIns="0" rIns="0" bIns="0" rtlCol="0" anchor="t">
            <a:spAutoFit/>
          </a:bodyPr>
          <a:lstStyle/>
          <a:p>
            <a:pPr marL="0" lvl="0" indent="0" algn="ctr">
              <a:lnSpc>
                <a:spcPts val="6480"/>
              </a:lnSpc>
              <a:spcBef>
                <a:spcPct val="0"/>
              </a:spcBef>
            </a:pPr>
            <a:r>
              <a:rPr lang="en-US" sz="5400" u="sng" spc="449" dirty="0">
                <a:solidFill>
                  <a:srgbClr val="5B64CB"/>
                </a:solidFill>
                <a:latin typeface="思源黑体-粗体 Medium"/>
              </a:rPr>
              <a:t>05</a:t>
            </a:r>
            <a:endParaRPr lang="en-US" sz="5400" u="sng" spc="449" dirty="0">
              <a:solidFill>
                <a:srgbClr val="5B64CB"/>
              </a:solidFill>
              <a:latin typeface="思源黑体-粗体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3072418"/>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2" name="TextBox 23"/>
          <p:cNvSpPr txBox="1"/>
          <p:nvPr>
            <p:custDataLst>
              <p:tags r:id="rId3"/>
            </p:custDataLst>
          </p:nvPr>
        </p:nvSpPr>
        <p:spPr>
          <a:xfrm>
            <a:off x="1593215" y="2416175"/>
            <a:ext cx="12253799" cy="2193949"/>
          </a:xfrm>
          <a:prstGeom prst="rect">
            <a:avLst/>
          </a:prstGeom>
        </p:spPr>
        <p:txBody>
          <a:bodyPr wrap="square" lIns="0" tIns="0" rIns="0" bIns="0" rtlCol="0" anchor="t">
            <a:noAutofit/>
          </a:bodyPr>
          <a:lstStyle/>
          <a:p>
            <a:pPr marL="0" lvl="0" indent="457200" algn="l">
              <a:lnSpc>
                <a:spcPct val="120000"/>
              </a:lnSpc>
              <a:spcBef>
                <a:spcPct val="0"/>
              </a:spcBef>
            </a:pPr>
            <a:endParaRPr lang="zh-CN" altLang="en-US" sz="2800" spc="171" dirty="0">
              <a:solidFill>
                <a:srgbClr val="595959"/>
              </a:solidFill>
              <a:ea typeface="思源黑体-粗体" panose="020B0400000000000000" charset="-122"/>
            </a:endParaRPr>
          </a:p>
        </p:txBody>
      </p:sp>
      <p:sp>
        <p:nvSpPr>
          <p:cNvPr id="43" name="TextBox 25"/>
          <p:cNvSpPr txBox="1"/>
          <p:nvPr>
            <p:custDataLst>
              <p:tags r:id="rId4"/>
            </p:custDataLst>
          </p:nvPr>
        </p:nvSpPr>
        <p:spPr>
          <a:xfrm>
            <a:off x="1447800" y="1714500"/>
            <a:ext cx="6860540" cy="551433"/>
          </a:xfrm>
          <a:prstGeom prst="rect">
            <a:avLst/>
          </a:prstGeom>
        </p:spPr>
        <p:txBody>
          <a:bodyPr wrap="square" lIns="0" tIns="0" rIns="0" bIns="0" rtlCol="0" anchor="t">
            <a:spAutoFit/>
          </a:bodyPr>
          <a:lstStyle/>
          <a:p>
            <a:pPr marL="0" lvl="0" indent="0" algn="l">
              <a:lnSpc>
                <a:spcPts val="4320"/>
              </a:lnSpc>
              <a:spcBef>
                <a:spcPct val="0"/>
              </a:spcBef>
            </a:pPr>
            <a:r>
              <a:rPr lang="en-US" altLang="zh-CN" sz="3600" spc="450" dirty="0">
                <a:solidFill>
                  <a:srgbClr val="5B64CB"/>
                </a:solidFill>
              </a:rPr>
              <a:t>ARIMA-LSTM </a:t>
            </a:r>
            <a:r>
              <a:rPr lang="zh-CN" altLang="en-US" sz="3600" spc="450" dirty="0">
                <a:solidFill>
                  <a:srgbClr val="5B64CB"/>
                </a:solidFill>
              </a:rPr>
              <a:t>组合模型</a:t>
            </a:r>
            <a:endParaRPr lang="zh-CN" altLang="en-US" sz="3600" spc="450" dirty="0">
              <a:solidFill>
                <a:srgbClr val="5B64CB"/>
              </a:solidFill>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5"/>
            <a:stretch>
              <a:fillRect/>
            </a:stretch>
          </a:blipFill>
        </p:spPr>
        <p:txBody>
          <a:bodyPr/>
          <a:lstStyle/>
          <a:p>
            <a:endParaRPr lang="zh-CN" altLang="en-US"/>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数据处理</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sp>
        <p:nvSpPr>
          <p:cNvPr id="7"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sp>
        <p:nvSpPr>
          <p:cNvPr id="2" name="文本框 1"/>
          <p:cNvSpPr txBox="1"/>
          <p:nvPr/>
        </p:nvSpPr>
        <p:spPr>
          <a:xfrm>
            <a:off x="1702357" y="2174321"/>
            <a:ext cx="11430000" cy="1384995"/>
          </a:xfrm>
          <a:prstGeom prst="rect">
            <a:avLst/>
          </a:prstGeom>
          <a:noFill/>
        </p:spPr>
        <p:txBody>
          <a:bodyPr wrap="square" rtlCol="0">
            <a:spAutoFit/>
          </a:bodyPr>
          <a:lstStyle/>
          <a:p>
            <a:r>
              <a:rPr lang="zh-CN" altLang="en-US" sz="2800" spc="171" dirty="0">
                <a:solidFill>
                  <a:srgbClr val="595959"/>
                </a:solidFill>
                <a:ea typeface="思源黑体-粗体" panose="020B0400000000000000" charset="-122"/>
              </a:rPr>
              <a:t>基于组合模型，可以根据不同的分拣中心，对两个预测模型的权重进行分配，以使模型能够灵活的适应不同的数据预测，提高数据预测的准确性，使用</a:t>
            </a:r>
            <a:r>
              <a:rPr lang="en-US" altLang="zh-CN" sz="2800" spc="171" dirty="0">
                <a:solidFill>
                  <a:srgbClr val="595959"/>
                </a:solidFill>
                <a:ea typeface="思源黑体-粗体" panose="020B0400000000000000" charset="-122"/>
              </a:rPr>
              <a:t>RMSE</a:t>
            </a:r>
            <a:r>
              <a:rPr lang="zh-CN" altLang="en-US" sz="2800" spc="171" dirty="0">
                <a:solidFill>
                  <a:srgbClr val="595959"/>
                </a:solidFill>
                <a:ea typeface="思源黑体-粗体" panose="020B0400000000000000" charset="-122"/>
              </a:rPr>
              <a:t>作为评估指标。</a:t>
            </a:r>
            <a:endParaRPr lang="zh-CN" altLang="en-US" sz="2800" spc="171" dirty="0">
              <a:solidFill>
                <a:srgbClr val="595959"/>
              </a:solidFill>
              <a:ea typeface="思源黑体-粗体" panose="020B0400000000000000" charset="-122"/>
            </a:endParaRP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3311" y="4623829"/>
            <a:ext cx="10058400" cy="5156250"/>
          </a:xfrm>
          <a:prstGeom prst="rect">
            <a:avLst/>
          </a:prstGeom>
        </p:spPr>
      </p:pic>
      <p:sp>
        <p:nvSpPr>
          <p:cNvPr id="14" name="文本框 13"/>
          <p:cNvSpPr txBox="1"/>
          <p:nvPr/>
        </p:nvSpPr>
        <p:spPr>
          <a:xfrm>
            <a:off x="6327140" y="9755706"/>
            <a:ext cx="3962400" cy="369332"/>
          </a:xfrm>
          <a:prstGeom prst="rect">
            <a:avLst/>
          </a:prstGeom>
          <a:noFill/>
        </p:spPr>
        <p:txBody>
          <a:bodyPr wrap="square" rtlCol="0">
            <a:spAutoFit/>
          </a:bodyPr>
          <a:lstStyle/>
          <a:p>
            <a:pPr algn="ctr"/>
            <a:r>
              <a:rPr lang="en-US" altLang="zh-CN" dirty="0"/>
              <a:t>RMSE</a:t>
            </a:r>
            <a:r>
              <a:rPr lang="zh-CN" altLang="en-US" dirty="0"/>
              <a:t>及权重对比图</a:t>
            </a:r>
            <a:endParaRPr lang="zh-CN" altLang="en-US" dirty="0"/>
          </a:p>
        </p:txBody>
      </p:sp>
      <p:pic>
        <p:nvPicPr>
          <p:cNvPr id="8" name="图片 7"/>
          <p:cNvPicPr>
            <a:picLocks noChangeAspect="1"/>
          </p:cNvPicPr>
          <p:nvPr/>
        </p:nvPicPr>
        <p:blipFill>
          <a:blip r:embed="rId7"/>
          <a:stretch>
            <a:fillRect/>
          </a:stretch>
        </p:blipFill>
        <p:spPr>
          <a:xfrm>
            <a:off x="4311346" y="5464199"/>
            <a:ext cx="8498118" cy="3072396"/>
          </a:xfrm>
          <a:prstGeom prst="rect">
            <a:avLst/>
          </a:prstGeom>
        </p:spPr>
      </p:pic>
      <p:sp>
        <p:nvSpPr>
          <p:cNvPr id="15" name="文本框 14"/>
          <p:cNvSpPr txBox="1"/>
          <p:nvPr/>
        </p:nvSpPr>
        <p:spPr>
          <a:xfrm>
            <a:off x="7036405" y="5255160"/>
            <a:ext cx="3048000" cy="369332"/>
          </a:xfrm>
          <a:prstGeom prst="rect">
            <a:avLst/>
          </a:prstGeom>
          <a:noFill/>
        </p:spPr>
        <p:txBody>
          <a:bodyPr wrap="square" rtlCol="0">
            <a:spAutoFit/>
          </a:bodyPr>
          <a:lstStyle/>
          <a:p>
            <a:pPr algn="ctr"/>
            <a:r>
              <a:rPr lang="zh-CN" altLang="en-US" dirty="0"/>
              <a:t>权重分配表（部分）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3072418"/>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2" name="TextBox 23"/>
          <p:cNvSpPr txBox="1"/>
          <p:nvPr>
            <p:custDataLst>
              <p:tags r:id="rId3"/>
            </p:custDataLst>
          </p:nvPr>
        </p:nvSpPr>
        <p:spPr>
          <a:xfrm>
            <a:off x="1593215" y="2416175"/>
            <a:ext cx="12253799" cy="2193949"/>
          </a:xfrm>
          <a:prstGeom prst="rect">
            <a:avLst/>
          </a:prstGeom>
        </p:spPr>
        <p:txBody>
          <a:bodyPr wrap="square" lIns="0" tIns="0" rIns="0" bIns="0" rtlCol="0" anchor="t">
            <a:noAutofit/>
          </a:bodyPr>
          <a:lstStyle/>
          <a:p>
            <a:pPr marL="0" lvl="0" indent="457200" algn="l">
              <a:lnSpc>
                <a:spcPct val="120000"/>
              </a:lnSpc>
              <a:spcBef>
                <a:spcPct val="0"/>
              </a:spcBef>
            </a:pPr>
            <a:endParaRPr lang="zh-CN" altLang="en-US" sz="2800" spc="171" dirty="0">
              <a:solidFill>
                <a:srgbClr val="595959"/>
              </a:solidFill>
              <a:ea typeface="思源黑体-粗体" panose="020B0400000000000000" charset="-122"/>
            </a:endParaRPr>
          </a:p>
        </p:txBody>
      </p:sp>
      <p:sp>
        <p:nvSpPr>
          <p:cNvPr id="43" name="TextBox 25"/>
          <p:cNvSpPr txBox="1"/>
          <p:nvPr>
            <p:custDataLst>
              <p:tags r:id="rId4"/>
            </p:custDataLst>
          </p:nvPr>
        </p:nvSpPr>
        <p:spPr>
          <a:xfrm>
            <a:off x="1447800" y="1714500"/>
            <a:ext cx="6860540" cy="551433"/>
          </a:xfrm>
          <a:prstGeom prst="rect">
            <a:avLst/>
          </a:prstGeom>
        </p:spPr>
        <p:txBody>
          <a:bodyPr wrap="square" lIns="0" tIns="0" rIns="0" bIns="0" rtlCol="0" anchor="t">
            <a:spAutoFit/>
          </a:bodyPr>
          <a:lstStyle/>
          <a:p>
            <a:pPr marL="0" lvl="0" indent="0" algn="l">
              <a:lnSpc>
                <a:spcPts val="4320"/>
              </a:lnSpc>
              <a:spcBef>
                <a:spcPct val="0"/>
              </a:spcBef>
            </a:pPr>
            <a:r>
              <a:rPr lang="en-US" altLang="zh-CN" sz="3600" spc="450" dirty="0">
                <a:solidFill>
                  <a:srgbClr val="5B64CB"/>
                </a:solidFill>
              </a:rPr>
              <a:t>ARIMA-LSTM </a:t>
            </a:r>
            <a:r>
              <a:rPr lang="zh-CN" altLang="en-US" sz="3600" spc="450" dirty="0">
                <a:solidFill>
                  <a:srgbClr val="5B64CB"/>
                </a:solidFill>
              </a:rPr>
              <a:t>组合模型</a:t>
            </a:r>
            <a:endParaRPr lang="zh-CN" altLang="en-US" sz="3600" spc="450" dirty="0">
              <a:solidFill>
                <a:srgbClr val="5B64CB"/>
              </a:solidFill>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5"/>
            <a:stretch>
              <a:fillRect/>
            </a:stretch>
          </a:blipFill>
        </p:spPr>
        <p:txBody>
          <a:bodyPr/>
          <a:lstStyle/>
          <a:p>
            <a:endParaRPr lang="zh-CN" altLang="en-US"/>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数据处理</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sp>
        <p:nvSpPr>
          <p:cNvPr id="7"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sp>
        <p:nvSpPr>
          <p:cNvPr id="2" name="文本框 1"/>
          <p:cNvSpPr txBox="1"/>
          <p:nvPr/>
        </p:nvSpPr>
        <p:spPr>
          <a:xfrm>
            <a:off x="1702357" y="2174321"/>
            <a:ext cx="11430000" cy="954107"/>
          </a:xfrm>
          <a:prstGeom prst="rect">
            <a:avLst/>
          </a:prstGeom>
          <a:noFill/>
        </p:spPr>
        <p:txBody>
          <a:bodyPr wrap="square" rtlCol="0">
            <a:spAutoFit/>
          </a:bodyPr>
          <a:lstStyle/>
          <a:p>
            <a:r>
              <a:rPr lang="zh-CN" altLang="en-US" sz="2800" spc="171" dirty="0">
                <a:solidFill>
                  <a:srgbClr val="595959"/>
                </a:solidFill>
                <a:ea typeface="思源黑体-粗体" panose="020B0400000000000000" charset="-122"/>
              </a:rPr>
              <a:t>还是以刚才提到的</a:t>
            </a:r>
            <a:r>
              <a:rPr lang="en-US" altLang="zh-CN" sz="2800" spc="171" dirty="0">
                <a:solidFill>
                  <a:srgbClr val="595959"/>
                </a:solidFill>
                <a:ea typeface="思源黑体-粗体" panose="020B0400000000000000" charset="-122"/>
              </a:rPr>
              <a:t>SC1,SC36,SC57</a:t>
            </a:r>
            <a:r>
              <a:rPr lang="zh-CN" altLang="en-US" sz="2800" spc="171" dirty="0">
                <a:solidFill>
                  <a:srgbClr val="595959"/>
                </a:solidFill>
                <a:ea typeface="思源黑体-粗体" panose="020B0400000000000000" charset="-122"/>
              </a:rPr>
              <a:t>为例，依据权重分配，做出了预测结果图</a:t>
            </a:r>
            <a:endParaRPr lang="zh-CN" altLang="en-US" sz="2800" spc="171" dirty="0">
              <a:solidFill>
                <a:srgbClr val="595959"/>
              </a:solidFill>
              <a:ea typeface="思源黑体-粗体" panose="020B0400000000000000" charset="-122"/>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3245" y="4610124"/>
            <a:ext cx="11811000" cy="4903545"/>
          </a:xfrm>
          <a:prstGeom prst="rect">
            <a:avLst/>
          </a:prstGeom>
        </p:spPr>
      </p:pic>
      <p:sp>
        <p:nvSpPr>
          <p:cNvPr id="5" name="文本框 4"/>
          <p:cNvSpPr txBox="1"/>
          <p:nvPr/>
        </p:nvSpPr>
        <p:spPr>
          <a:xfrm>
            <a:off x="13657452" y="5873416"/>
            <a:ext cx="4323367" cy="3046988"/>
          </a:xfrm>
          <a:prstGeom prst="rect">
            <a:avLst/>
          </a:prstGeom>
          <a:noFill/>
        </p:spPr>
        <p:txBody>
          <a:bodyPr wrap="square" rtlCol="0">
            <a:spAutoFit/>
          </a:bodyPr>
          <a:lstStyle/>
          <a:p>
            <a:r>
              <a:rPr lang="zh-CN" altLang="en-US" sz="2400" dirty="0"/>
              <a:t>对于未来</a:t>
            </a:r>
            <a:r>
              <a:rPr lang="en-US" altLang="zh-CN" sz="2400" dirty="0"/>
              <a:t>30</a:t>
            </a:r>
            <a:r>
              <a:rPr lang="zh-CN" altLang="en-US" sz="2400" dirty="0"/>
              <a:t>天预测的货物量前后的分布一致，满足了</a:t>
            </a:r>
            <a:r>
              <a:rPr lang="en-US" altLang="zh-CN" sz="2400" dirty="0"/>
              <a:t>3sigma</a:t>
            </a:r>
            <a:r>
              <a:rPr lang="zh-CN" altLang="en-US" sz="2400" dirty="0"/>
              <a:t>检验或者箱线图检验，预测结果较为合理。同时，</a:t>
            </a:r>
            <a:r>
              <a:rPr lang="en-US" altLang="zh-CN" sz="2400" dirty="0"/>
              <a:t>12</a:t>
            </a:r>
            <a:r>
              <a:rPr lang="zh-CN" altLang="en-US" sz="2400" dirty="0"/>
              <a:t>月初货物量的显著波动也符合</a:t>
            </a:r>
            <a:r>
              <a:rPr lang="en-US" altLang="zh-CN" sz="2400" dirty="0"/>
              <a:t>12</a:t>
            </a:r>
            <a:r>
              <a:rPr lang="zh-CN" altLang="en-US" sz="2400" dirty="0"/>
              <a:t>月初大购物的普遍规律，这能够说明对未来的货物量能够进行良好的预测</a:t>
            </a:r>
            <a:endParaRPr lang="zh-CN"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grpSp>
        <p:nvGrpSpPr>
          <p:cNvPr id="40" name="Group 4"/>
          <p:cNvGrpSpPr/>
          <p:nvPr/>
        </p:nvGrpSpPr>
        <p:grpSpPr>
          <a:xfrm>
            <a:off x="1066800" y="1562100"/>
            <a:ext cx="13161010" cy="3072418"/>
            <a:chOff x="0" y="0"/>
            <a:chExt cx="8980804" cy="4404644"/>
          </a:xfrm>
        </p:grpSpPr>
        <p:sp>
          <p:nvSpPr>
            <p:cNvPr id="41" name="Freeform 5"/>
            <p:cNvSpPr/>
            <p:nvPr>
              <p:custDataLst>
                <p:tags r:id="rId2"/>
              </p:custDataLst>
            </p:nvPr>
          </p:nvSpPr>
          <p:spPr>
            <a:xfrm>
              <a:off x="0" y="0"/>
              <a:ext cx="8980805" cy="4404614"/>
            </a:xfrm>
            <a:custGeom>
              <a:avLst/>
              <a:gdLst/>
              <a:ahLst/>
              <a:cxnLst/>
              <a:rect l="l" t="t" r="r" b="b"/>
              <a:pathLst>
                <a:path w="8980805" h="4404614">
                  <a:moveTo>
                    <a:pt x="25400" y="0"/>
                  </a:moveTo>
                  <a:lnTo>
                    <a:pt x="8955405" y="0"/>
                  </a:lnTo>
                  <a:cubicBezTo>
                    <a:pt x="8969375" y="0"/>
                    <a:pt x="8980805" y="11430"/>
                    <a:pt x="8980805" y="25400"/>
                  </a:cubicBezTo>
                  <a:lnTo>
                    <a:pt x="8980805" y="4379214"/>
                  </a:lnTo>
                  <a:cubicBezTo>
                    <a:pt x="8980805" y="4393184"/>
                    <a:pt x="8969375" y="4404614"/>
                    <a:pt x="8955405" y="4404614"/>
                  </a:cubicBezTo>
                  <a:lnTo>
                    <a:pt x="25400" y="4404614"/>
                  </a:lnTo>
                  <a:cubicBezTo>
                    <a:pt x="11430" y="4404614"/>
                    <a:pt x="0" y="4393184"/>
                    <a:pt x="0" y="4379214"/>
                  </a:cubicBezTo>
                  <a:lnTo>
                    <a:pt x="0" y="25400"/>
                  </a:lnTo>
                  <a:cubicBezTo>
                    <a:pt x="0" y="11430"/>
                    <a:pt x="11430" y="0"/>
                    <a:pt x="25400" y="0"/>
                  </a:cubicBezTo>
                  <a:moveTo>
                    <a:pt x="25400" y="50800"/>
                  </a:moveTo>
                  <a:lnTo>
                    <a:pt x="25400" y="25400"/>
                  </a:lnTo>
                  <a:lnTo>
                    <a:pt x="50800" y="25400"/>
                  </a:lnTo>
                  <a:lnTo>
                    <a:pt x="50800" y="4379214"/>
                  </a:lnTo>
                  <a:lnTo>
                    <a:pt x="25400" y="4379214"/>
                  </a:lnTo>
                  <a:lnTo>
                    <a:pt x="25400" y="4353814"/>
                  </a:lnTo>
                  <a:lnTo>
                    <a:pt x="8955405" y="4353814"/>
                  </a:lnTo>
                  <a:lnTo>
                    <a:pt x="8955405" y="4379214"/>
                  </a:lnTo>
                  <a:lnTo>
                    <a:pt x="8930005" y="4379214"/>
                  </a:lnTo>
                  <a:lnTo>
                    <a:pt x="8930005" y="25400"/>
                  </a:lnTo>
                  <a:lnTo>
                    <a:pt x="8955405" y="25400"/>
                  </a:lnTo>
                  <a:lnTo>
                    <a:pt x="8955405" y="50800"/>
                  </a:lnTo>
                  <a:lnTo>
                    <a:pt x="25400" y="50800"/>
                  </a:lnTo>
                  <a:close/>
                </a:path>
              </a:pathLst>
            </a:custGeom>
            <a:solidFill>
              <a:srgbClr val="5B64CB"/>
            </a:solidFill>
          </p:spPr>
          <p:txBody>
            <a:bodyPr/>
            <a:lstStyle/>
            <a:p>
              <a:endParaRPr lang="zh-CN" altLang="en-US"/>
            </a:p>
          </p:txBody>
        </p:sp>
      </p:grpSp>
      <p:sp>
        <p:nvSpPr>
          <p:cNvPr id="42" name="TextBox 23"/>
          <p:cNvSpPr txBox="1"/>
          <p:nvPr>
            <p:custDataLst>
              <p:tags r:id="rId3"/>
            </p:custDataLst>
          </p:nvPr>
        </p:nvSpPr>
        <p:spPr>
          <a:xfrm>
            <a:off x="1593215" y="2416175"/>
            <a:ext cx="12253799" cy="2193949"/>
          </a:xfrm>
          <a:prstGeom prst="rect">
            <a:avLst/>
          </a:prstGeom>
        </p:spPr>
        <p:txBody>
          <a:bodyPr wrap="square" lIns="0" tIns="0" rIns="0" bIns="0" rtlCol="0" anchor="t">
            <a:noAutofit/>
          </a:bodyPr>
          <a:lstStyle/>
          <a:p>
            <a:pPr marL="0" lvl="0" indent="457200" algn="l">
              <a:lnSpc>
                <a:spcPct val="120000"/>
              </a:lnSpc>
              <a:spcBef>
                <a:spcPct val="0"/>
              </a:spcBef>
            </a:pPr>
            <a:endParaRPr lang="zh-CN" altLang="en-US" sz="2800" spc="171" dirty="0">
              <a:solidFill>
                <a:srgbClr val="595959"/>
              </a:solidFill>
              <a:ea typeface="思源黑体-粗体" panose="020B0400000000000000" charset="-122"/>
            </a:endParaRPr>
          </a:p>
        </p:txBody>
      </p:sp>
      <p:sp>
        <p:nvSpPr>
          <p:cNvPr id="43" name="TextBox 25"/>
          <p:cNvSpPr txBox="1"/>
          <p:nvPr>
            <p:custDataLst>
              <p:tags r:id="rId4"/>
            </p:custDataLst>
          </p:nvPr>
        </p:nvSpPr>
        <p:spPr>
          <a:xfrm>
            <a:off x="1447800" y="1714500"/>
            <a:ext cx="6860540" cy="551433"/>
          </a:xfrm>
          <a:prstGeom prst="rect">
            <a:avLst/>
          </a:prstGeom>
        </p:spPr>
        <p:txBody>
          <a:bodyPr wrap="square" lIns="0" tIns="0" rIns="0" bIns="0" rtlCol="0" anchor="t">
            <a:spAutoFit/>
          </a:bodyPr>
          <a:lstStyle/>
          <a:p>
            <a:pPr marL="0" lvl="0" indent="0" algn="l">
              <a:lnSpc>
                <a:spcPts val="4320"/>
              </a:lnSpc>
              <a:spcBef>
                <a:spcPct val="0"/>
              </a:spcBef>
            </a:pPr>
            <a:r>
              <a:rPr lang="en-US" altLang="zh-CN" sz="3600" spc="450" dirty="0">
                <a:solidFill>
                  <a:srgbClr val="5B64CB"/>
                </a:solidFill>
              </a:rPr>
              <a:t>ARIMA-LSTM </a:t>
            </a:r>
            <a:r>
              <a:rPr lang="zh-CN" altLang="en-US" sz="3600" spc="450" dirty="0">
                <a:solidFill>
                  <a:srgbClr val="5B64CB"/>
                </a:solidFill>
              </a:rPr>
              <a:t>组合模型</a:t>
            </a:r>
            <a:endParaRPr lang="zh-CN" altLang="en-US" sz="3600" spc="450" dirty="0">
              <a:solidFill>
                <a:srgbClr val="5B64CB"/>
              </a:solidFill>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5"/>
            <a:stretch>
              <a:fillRect/>
            </a:stretch>
          </a:blipFill>
        </p:spPr>
        <p:txBody>
          <a:bodyPr/>
          <a:lstStyle/>
          <a:p>
            <a:endParaRPr lang="zh-CN" altLang="en-US"/>
          </a:p>
        </p:txBody>
      </p:sp>
      <p:sp>
        <p:nvSpPr>
          <p:cNvPr id="27" name="TextBox 27"/>
          <p:cNvSpPr txBox="1"/>
          <p:nvPr/>
        </p:nvSpPr>
        <p:spPr>
          <a:xfrm>
            <a:off x="155828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数据处理</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03</a:t>
            </a:r>
            <a:endParaRPr lang="en-US" sz="4200" spc="450">
              <a:solidFill>
                <a:srgbClr val="000000"/>
              </a:solidFill>
              <a:latin typeface="思源黑体-粗体 Heavy"/>
            </a:endParaRPr>
          </a:p>
        </p:txBody>
      </p:sp>
      <p:sp>
        <p:nvSpPr>
          <p:cNvPr id="7" name="TextBox 29"/>
          <p:cNvSpPr txBox="1"/>
          <p:nvPr/>
        </p:nvSpPr>
        <p:spPr>
          <a:xfrm>
            <a:off x="4124638" y="443088"/>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handling</a:t>
            </a:r>
            <a:endParaRPr lang="en-US" sz="1600" spc="265">
              <a:solidFill>
                <a:srgbClr val="FFFFFF">
                  <a:alpha val="69804"/>
                </a:srgbClr>
              </a:solidFill>
              <a:latin typeface="29LT Bukra Semi Condensed" panose="020B0506040000000004"/>
            </a:endParaRPr>
          </a:p>
        </p:txBody>
      </p:sp>
      <p:sp>
        <p:nvSpPr>
          <p:cNvPr id="2" name="文本框 1"/>
          <p:cNvSpPr txBox="1"/>
          <p:nvPr/>
        </p:nvSpPr>
        <p:spPr>
          <a:xfrm>
            <a:off x="1702357" y="2174321"/>
            <a:ext cx="11430000" cy="954107"/>
          </a:xfrm>
          <a:prstGeom prst="rect">
            <a:avLst/>
          </a:prstGeom>
          <a:noFill/>
        </p:spPr>
        <p:txBody>
          <a:bodyPr wrap="square" rtlCol="0">
            <a:spAutoFit/>
          </a:bodyPr>
          <a:lstStyle/>
          <a:p>
            <a:r>
              <a:rPr lang="zh-CN" altLang="en-US" sz="2800" spc="171" dirty="0">
                <a:solidFill>
                  <a:srgbClr val="595959"/>
                </a:solidFill>
                <a:ea typeface="思源黑体-粗体" panose="020B0400000000000000" charset="-122"/>
              </a:rPr>
              <a:t>基于同样的方法对未来</a:t>
            </a:r>
            <a:r>
              <a:rPr lang="en-US" altLang="zh-CN" sz="2800" spc="171" dirty="0">
                <a:solidFill>
                  <a:srgbClr val="595959"/>
                </a:solidFill>
                <a:ea typeface="思源黑体-粗体" panose="020B0400000000000000" charset="-122"/>
              </a:rPr>
              <a:t>30</a:t>
            </a:r>
            <a:r>
              <a:rPr lang="zh-CN" altLang="en-US" sz="2800" spc="171" dirty="0">
                <a:solidFill>
                  <a:srgbClr val="595959"/>
                </a:solidFill>
                <a:ea typeface="思源黑体-粗体" panose="020B0400000000000000" charset="-122"/>
              </a:rPr>
              <a:t>天内每小时的货量进行预测，此处以</a:t>
            </a:r>
            <a:r>
              <a:rPr lang="en-US" altLang="zh-CN" sz="2800" spc="171" dirty="0">
                <a:solidFill>
                  <a:srgbClr val="595959"/>
                </a:solidFill>
                <a:ea typeface="思源黑体-粗体" panose="020B0400000000000000" charset="-122"/>
              </a:rPr>
              <a:t>SC1</a:t>
            </a:r>
            <a:r>
              <a:rPr lang="zh-CN" altLang="en-US" sz="2800" spc="171" dirty="0">
                <a:solidFill>
                  <a:srgbClr val="595959"/>
                </a:solidFill>
                <a:ea typeface="思源黑体-粗体" panose="020B0400000000000000" charset="-122"/>
              </a:rPr>
              <a:t>为例，做出预测图。</a:t>
            </a:r>
            <a:endParaRPr lang="zh-CN" altLang="en-US" sz="2800" spc="171" dirty="0">
              <a:solidFill>
                <a:srgbClr val="595959"/>
              </a:solidFill>
              <a:ea typeface="思源黑体-粗体" panose="020B0400000000000000"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4728640"/>
            <a:ext cx="14923038" cy="4389129"/>
          </a:xfrm>
          <a:prstGeom prst="rect">
            <a:avLst/>
          </a:prstGeom>
        </p:spPr>
      </p:pic>
      <p:pic>
        <p:nvPicPr>
          <p:cNvPr id="10" name="图片 9"/>
          <p:cNvPicPr>
            <a:picLocks noChangeAspect="1"/>
          </p:cNvPicPr>
          <p:nvPr/>
        </p:nvPicPr>
        <p:blipFill>
          <a:blip r:embed="rId7"/>
          <a:stretch>
            <a:fillRect/>
          </a:stretch>
        </p:blipFill>
        <p:spPr>
          <a:xfrm>
            <a:off x="2983962" y="4951721"/>
            <a:ext cx="10210800" cy="4143087"/>
          </a:xfrm>
          <a:prstGeom prst="rect">
            <a:avLst/>
          </a:prstGeom>
        </p:spPr>
      </p:pic>
      <p:sp>
        <p:nvSpPr>
          <p:cNvPr id="11" name="文本框 10"/>
          <p:cNvSpPr txBox="1"/>
          <p:nvPr/>
        </p:nvSpPr>
        <p:spPr>
          <a:xfrm>
            <a:off x="6653314" y="9456997"/>
            <a:ext cx="2133600" cy="369332"/>
          </a:xfrm>
          <a:prstGeom prst="rect">
            <a:avLst/>
          </a:prstGeom>
          <a:noFill/>
        </p:spPr>
        <p:txBody>
          <a:bodyPr wrap="square" rtlCol="0">
            <a:spAutoFit/>
          </a:bodyPr>
          <a:lstStyle/>
          <a:p>
            <a:r>
              <a:rPr lang="en-US" altLang="zh-CN" dirty="0"/>
              <a:t>SC1</a:t>
            </a:r>
            <a:r>
              <a:rPr lang="zh-CN" altLang="en-US" dirty="0"/>
              <a:t>每小时预测图</a:t>
            </a:r>
            <a:endParaRPr lang="zh-CN" altLang="en-US" dirty="0"/>
          </a:p>
        </p:txBody>
      </p:sp>
      <p:sp>
        <p:nvSpPr>
          <p:cNvPr id="12" name="文本框 11"/>
          <p:cNvSpPr txBox="1"/>
          <p:nvPr/>
        </p:nvSpPr>
        <p:spPr>
          <a:xfrm>
            <a:off x="6679662" y="4808200"/>
            <a:ext cx="2819400" cy="369332"/>
          </a:xfrm>
          <a:prstGeom prst="rect">
            <a:avLst/>
          </a:prstGeom>
          <a:noFill/>
        </p:spPr>
        <p:txBody>
          <a:bodyPr wrap="square" rtlCol="0">
            <a:spAutoFit/>
          </a:bodyPr>
          <a:lstStyle/>
          <a:p>
            <a:pPr algn="ctr"/>
            <a:r>
              <a:rPr lang="zh-CN" altLang="en-US" dirty="0"/>
              <a:t>部分预测结果表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059162">
            <a:off x="4904396" y="897356"/>
            <a:ext cx="8479209" cy="8492289"/>
            <a:chOff x="0" y="0"/>
            <a:chExt cx="11305612" cy="11323052"/>
          </a:xfrm>
        </p:grpSpPr>
        <p:sp>
          <p:nvSpPr>
            <p:cNvPr id="3" name="Freeform 3"/>
            <p:cNvSpPr/>
            <p:nvPr/>
          </p:nvSpPr>
          <p:spPr>
            <a:xfrm>
              <a:off x="2820035" y="0"/>
              <a:ext cx="8485632" cy="8503031"/>
            </a:xfrm>
            <a:custGeom>
              <a:avLst/>
              <a:gdLst/>
              <a:ahLst/>
              <a:cxnLst/>
              <a:rect l="l" t="t" r="r" b="b"/>
              <a:pathLst>
                <a:path w="8485632" h="8503031">
                  <a:moveTo>
                    <a:pt x="8472932" y="8503031"/>
                  </a:moveTo>
                  <a:lnTo>
                    <a:pt x="12700" y="8503031"/>
                  </a:lnTo>
                  <a:cubicBezTo>
                    <a:pt x="5715" y="8503031"/>
                    <a:pt x="0" y="8497316"/>
                    <a:pt x="0" y="8490331"/>
                  </a:cubicBezTo>
                  <a:lnTo>
                    <a:pt x="0" y="12700"/>
                  </a:lnTo>
                  <a:cubicBezTo>
                    <a:pt x="0" y="5715"/>
                    <a:pt x="5715" y="0"/>
                    <a:pt x="12700" y="0"/>
                  </a:cubicBezTo>
                  <a:lnTo>
                    <a:pt x="8472932" y="0"/>
                  </a:lnTo>
                  <a:cubicBezTo>
                    <a:pt x="8479917" y="0"/>
                    <a:pt x="8485632" y="5715"/>
                    <a:pt x="8485632" y="12700"/>
                  </a:cubicBezTo>
                  <a:lnTo>
                    <a:pt x="8485632" y="8490331"/>
                  </a:lnTo>
                  <a:cubicBezTo>
                    <a:pt x="8485632" y="8497316"/>
                    <a:pt x="8479917" y="8503031"/>
                    <a:pt x="8472932" y="8503031"/>
                  </a:cubicBezTo>
                  <a:moveTo>
                    <a:pt x="8472932" y="8477631"/>
                  </a:moveTo>
                  <a:lnTo>
                    <a:pt x="8472932" y="8490331"/>
                  </a:lnTo>
                  <a:lnTo>
                    <a:pt x="8460232" y="8490331"/>
                  </a:lnTo>
                  <a:lnTo>
                    <a:pt x="8460232" y="12700"/>
                  </a:lnTo>
                  <a:lnTo>
                    <a:pt x="8472932" y="12700"/>
                  </a:lnTo>
                  <a:lnTo>
                    <a:pt x="8472932" y="25400"/>
                  </a:lnTo>
                  <a:lnTo>
                    <a:pt x="12700" y="25400"/>
                  </a:lnTo>
                  <a:lnTo>
                    <a:pt x="12700" y="12700"/>
                  </a:lnTo>
                  <a:lnTo>
                    <a:pt x="25400" y="12700"/>
                  </a:lnTo>
                  <a:lnTo>
                    <a:pt x="25400" y="8490331"/>
                  </a:lnTo>
                  <a:lnTo>
                    <a:pt x="12700" y="8490331"/>
                  </a:lnTo>
                  <a:lnTo>
                    <a:pt x="12700" y="8477631"/>
                  </a:lnTo>
                  <a:lnTo>
                    <a:pt x="8472932" y="8477631"/>
                  </a:lnTo>
                  <a:close/>
                </a:path>
              </a:pathLst>
            </a:custGeom>
            <a:solidFill>
              <a:srgbClr val="5B64CB">
                <a:alpha val="29804"/>
              </a:srgbClr>
            </a:solidFill>
          </p:spPr>
          <p:txBody>
            <a:bodyPr/>
            <a:lstStyle/>
            <a:p>
              <a:endParaRPr lang="zh-CN" altLang="en-US"/>
            </a:p>
          </p:txBody>
        </p:sp>
        <p:sp>
          <p:nvSpPr>
            <p:cNvPr id="4" name="Freeform 4"/>
            <p:cNvSpPr/>
            <p:nvPr/>
          </p:nvSpPr>
          <p:spPr>
            <a:xfrm>
              <a:off x="0" y="-1016"/>
              <a:ext cx="2845435" cy="11325098"/>
            </a:xfrm>
            <a:custGeom>
              <a:avLst/>
              <a:gdLst/>
              <a:ahLst/>
              <a:cxnLst/>
              <a:rect l="l" t="t" r="r" b="b"/>
              <a:pathLst>
                <a:path w="2845435" h="11325098">
                  <a:moveTo>
                    <a:pt x="2841752" y="8500237"/>
                  </a:moveTo>
                  <a:lnTo>
                    <a:pt x="21717" y="11320399"/>
                  </a:lnTo>
                  <a:cubicBezTo>
                    <a:pt x="18034" y="11324081"/>
                    <a:pt x="12573" y="11325098"/>
                    <a:pt x="7874" y="11323192"/>
                  </a:cubicBezTo>
                  <a:cubicBezTo>
                    <a:pt x="3175" y="11321288"/>
                    <a:pt x="0" y="11316589"/>
                    <a:pt x="0" y="11311509"/>
                  </a:cubicBezTo>
                  <a:lnTo>
                    <a:pt x="0" y="2833751"/>
                  </a:lnTo>
                  <a:cubicBezTo>
                    <a:pt x="0" y="2830322"/>
                    <a:pt x="1397" y="2827147"/>
                    <a:pt x="3683" y="2824734"/>
                  </a:cubicBezTo>
                  <a:lnTo>
                    <a:pt x="2823718" y="4699"/>
                  </a:lnTo>
                  <a:cubicBezTo>
                    <a:pt x="2827401" y="1016"/>
                    <a:pt x="2832862" y="0"/>
                    <a:pt x="2837561" y="1905"/>
                  </a:cubicBezTo>
                  <a:cubicBezTo>
                    <a:pt x="2842260" y="3810"/>
                    <a:pt x="2845435" y="8509"/>
                    <a:pt x="2845435" y="13589"/>
                  </a:cubicBezTo>
                  <a:lnTo>
                    <a:pt x="2845435" y="8491347"/>
                  </a:lnTo>
                  <a:cubicBezTo>
                    <a:pt x="2845435" y="8494777"/>
                    <a:pt x="2844038" y="8497952"/>
                    <a:pt x="2841752" y="8500365"/>
                  </a:cubicBezTo>
                  <a:moveTo>
                    <a:pt x="2823845" y="8482457"/>
                  </a:moveTo>
                  <a:lnTo>
                    <a:pt x="2832862" y="8491474"/>
                  </a:lnTo>
                  <a:lnTo>
                    <a:pt x="2820162" y="8491474"/>
                  </a:lnTo>
                  <a:lnTo>
                    <a:pt x="2820162" y="13716"/>
                  </a:lnTo>
                  <a:lnTo>
                    <a:pt x="2832862" y="13716"/>
                  </a:lnTo>
                  <a:lnTo>
                    <a:pt x="2841879" y="22733"/>
                  </a:lnTo>
                  <a:lnTo>
                    <a:pt x="21717" y="2842768"/>
                  </a:lnTo>
                  <a:lnTo>
                    <a:pt x="12700" y="2833751"/>
                  </a:lnTo>
                  <a:lnTo>
                    <a:pt x="25400" y="2833751"/>
                  </a:lnTo>
                  <a:lnTo>
                    <a:pt x="25400" y="11311382"/>
                  </a:lnTo>
                  <a:lnTo>
                    <a:pt x="12700" y="11311382"/>
                  </a:lnTo>
                  <a:lnTo>
                    <a:pt x="3683" y="11302365"/>
                  </a:lnTo>
                  <a:lnTo>
                    <a:pt x="2823718" y="8482330"/>
                  </a:lnTo>
                  <a:close/>
                </a:path>
              </a:pathLst>
            </a:custGeom>
            <a:solidFill>
              <a:srgbClr val="4850A2">
                <a:alpha val="29804"/>
              </a:srgbClr>
            </a:solidFill>
          </p:spPr>
          <p:txBody>
            <a:bodyPr/>
            <a:lstStyle/>
            <a:p>
              <a:endParaRPr lang="zh-CN" altLang="en-US"/>
            </a:p>
          </p:txBody>
        </p:sp>
        <p:sp>
          <p:nvSpPr>
            <p:cNvPr id="5" name="Freeform 5"/>
            <p:cNvSpPr/>
            <p:nvPr/>
          </p:nvSpPr>
          <p:spPr>
            <a:xfrm>
              <a:off x="-889" y="8477631"/>
              <a:ext cx="11307445" cy="2845434"/>
            </a:xfrm>
            <a:custGeom>
              <a:avLst/>
              <a:gdLst/>
              <a:ahLst/>
              <a:cxnLst/>
              <a:rect l="l" t="t" r="r" b="b"/>
              <a:pathLst>
                <a:path w="11307445" h="2845434">
                  <a:moveTo>
                    <a:pt x="11302746" y="21590"/>
                  </a:moveTo>
                  <a:lnTo>
                    <a:pt x="8482711" y="2841752"/>
                  </a:lnTo>
                  <a:cubicBezTo>
                    <a:pt x="8480298" y="2844165"/>
                    <a:pt x="8477123" y="2845434"/>
                    <a:pt x="8473694" y="2845434"/>
                  </a:cubicBezTo>
                  <a:lnTo>
                    <a:pt x="13589" y="2845434"/>
                  </a:lnTo>
                  <a:cubicBezTo>
                    <a:pt x="8509" y="2845434"/>
                    <a:pt x="3810" y="2842387"/>
                    <a:pt x="1905" y="2837561"/>
                  </a:cubicBezTo>
                  <a:cubicBezTo>
                    <a:pt x="0" y="2832734"/>
                    <a:pt x="1016" y="2827401"/>
                    <a:pt x="4699" y="2823718"/>
                  </a:cubicBezTo>
                  <a:lnTo>
                    <a:pt x="2824607" y="3683"/>
                  </a:lnTo>
                  <a:cubicBezTo>
                    <a:pt x="2827020" y="1270"/>
                    <a:pt x="2830195" y="0"/>
                    <a:pt x="2833624" y="0"/>
                  </a:cubicBezTo>
                  <a:lnTo>
                    <a:pt x="11293856" y="0"/>
                  </a:lnTo>
                  <a:cubicBezTo>
                    <a:pt x="11298937" y="0"/>
                    <a:pt x="11303636" y="3048"/>
                    <a:pt x="11305540" y="7874"/>
                  </a:cubicBezTo>
                  <a:cubicBezTo>
                    <a:pt x="11307445" y="12700"/>
                    <a:pt x="11306429" y="18034"/>
                    <a:pt x="11302746" y="21717"/>
                  </a:cubicBezTo>
                  <a:moveTo>
                    <a:pt x="11284839" y="3810"/>
                  </a:moveTo>
                  <a:lnTo>
                    <a:pt x="11293856" y="12827"/>
                  </a:lnTo>
                  <a:lnTo>
                    <a:pt x="11293856" y="25527"/>
                  </a:lnTo>
                  <a:lnTo>
                    <a:pt x="2833624" y="25527"/>
                  </a:lnTo>
                  <a:lnTo>
                    <a:pt x="2833624" y="12827"/>
                  </a:lnTo>
                  <a:lnTo>
                    <a:pt x="2842641" y="21844"/>
                  </a:lnTo>
                  <a:lnTo>
                    <a:pt x="22606" y="2841752"/>
                  </a:lnTo>
                  <a:lnTo>
                    <a:pt x="13589" y="2832735"/>
                  </a:lnTo>
                  <a:lnTo>
                    <a:pt x="13589" y="2820035"/>
                  </a:lnTo>
                  <a:lnTo>
                    <a:pt x="8473694" y="2820035"/>
                  </a:lnTo>
                  <a:lnTo>
                    <a:pt x="8473694" y="2832735"/>
                  </a:lnTo>
                  <a:lnTo>
                    <a:pt x="8464677" y="2823718"/>
                  </a:lnTo>
                  <a:lnTo>
                    <a:pt x="11284839" y="3683"/>
                  </a:lnTo>
                  <a:close/>
                </a:path>
              </a:pathLst>
            </a:custGeom>
            <a:solidFill>
              <a:srgbClr val="7B83D5">
                <a:alpha val="29804"/>
              </a:srgbClr>
            </a:solidFill>
          </p:spPr>
          <p:txBody>
            <a:bodyPr/>
            <a:lstStyle/>
            <a:p>
              <a:endParaRPr lang="zh-CN" altLang="en-US"/>
            </a:p>
          </p:txBody>
        </p:sp>
      </p:grpSp>
      <p:sp>
        <p:nvSpPr>
          <p:cNvPr id="6" name="Freeform 6"/>
          <p:cNvSpPr/>
          <p:nvPr/>
        </p:nvSpPr>
        <p:spPr>
          <a:xfrm>
            <a:off x="0" y="2168842"/>
            <a:ext cx="18288000" cy="5949315"/>
          </a:xfrm>
          <a:custGeom>
            <a:avLst/>
            <a:gdLst/>
            <a:ahLst/>
            <a:cxnLst/>
            <a:rect l="l" t="t" r="r" b="b"/>
            <a:pathLst>
              <a:path w="18288000" h="5949315">
                <a:moveTo>
                  <a:pt x="0" y="0"/>
                </a:moveTo>
                <a:lnTo>
                  <a:pt x="18288000" y="0"/>
                </a:lnTo>
                <a:lnTo>
                  <a:pt x="18288000" y="5949315"/>
                </a:lnTo>
                <a:lnTo>
                  <a:pt x="0" y="5949315"/>
                </a:lnTo>
                <a:lnTo>
                  <a:pt x="0" y="0"/>
                </a:lnTo>
                <a:close/>
              </a:path>
            </a:pathLst>
          </a:custGeom>
          <a:blipFill>
            <a:blip r:embed="rId1"/>
            <a:stretch>
              <a:fillRect/>
            </a:stretch>
          </a:blipFill>
        </p:spPr>
        <p:txBody>
          <a:bodyPr/>
          <a:lstStyle/>
          <a:p>
            <a:endParaRPr lang="zh-CN" altLang="en-US"/>
          </a:p>
        </p:txBody>
      </p:sp>
      <p:sp>
        <p:nvSpPr>
          <p:cNvPr id="7" name="TextBox 7"/>
          <p:cNvSpPr txBox="1"/>
          <p:nvPr/>
        </p:nvSpPr>
        <p:spPr>
          <a:xfrm>
            <a:off x="3154455" y="1276611"/>
            <a:ext cx="11979090" cy="7610475"/>
          </a:xfrm>
          <a:prstGeom prst="rect">
            <a:avLst/>
          </a:prstGeom>
        </p:spPr>
        <p:txBody>
          <a:bodyPr lIns="0" tIns="0" rIns="0" bIns="0" rtlCol="0" anchor="t">
            <a:spAutoFit/>
          </a:bodyPr>
          <a:lstStyle/>
          <a:p>
            <a:pPr marL="0" lvl="0" indent="0" algn="ctr">
              <a:lnSpc>
                <a:spcPts val="59940"/>
              </a:lnSpc>
              <a:spcBef>
                <a:spcPct val="0"/>
              </a:spcBef>
            </a:pPr>
            <a:r>
              <a:rPr lang="en-US" sz="49950" u="none" spc="1199">
                <a:solidFill>
                  <a:srgbClr val="FFFFFF">
                    <a:alpha val="48627"/>
                  </a:srgbClr>
                </a:solidFill>
                <a:latin typeface="思源黑体-粗体 Medium"/>
              </a:rPr>
              <a:t>04</a:t>
            </a:r>
            <a:endParaRPr lang="en-US" sz="49950" u="none" spc="1199">
              <a:solidFill>
                <a:srgbClr val="FFFFFF">
                  <a:alpha val="48627"/>
                </a:srgbClr>
              </a:solidFill>
              <a:latin typeface="思源黑体-粗体 Medium"/>
            </a:endParaRPr>
          </a:p>
        </p:txBody>
      </p:sp>
      <p:sp>
        <p:nvSpPr>
          <p:cNvPr id="10" name="TextBox 10"/>
          <p:cNvSpPr txBox="1"/>
          <p:nvPr/>
        </p:nvSpPr>
        <p:spPr>
          <a:xfrm>
            <a:off x="3233012" y="3970503"/>
            <a:ext cx="11821976" cy="2215515"/>
          </a:xfrm>
          <a:prstGeom prst="rect">
            <a:avLst/>
          </a:prstGeom>
        </p:spPr>
        <p:txBody>
          <a:bodyPr lIns="0" tIns="0" rIns="0" bIns="0" rtlCol="0" anchor="t">
            <a:spAutoFit/>
          </a:bodyPr>
          <a:lstStyle/>
          <a:p>
            <a:pPr marL="0" lvl="0" indent="0" algn="ctr">
              <a:lnSpc>
                <a:spcPts val="17280"/>
              </a:lnSpc>
              <a:spcBef>
                <a:spcPct val="0"/>
              </a:spcBef>
            </a:pPr>
            <a:r>
              <a:rPr lang="zh-CN" altLang="en-US" sz="14400" spc="1199" dirty="0">
                <a:solidFill>
                  <a:schemeClr val="bg1"/>
                </a:solidFill>
                <a:ea typeface="思源黑体-粗体 Medium"/>
              </a:rPr>
              <a:t>可视化分析</a:t>
            </a:r>
            <a:endParaRPr lang="zh-CN" altLang="en-US" sz="14400" u="none" spc="1199" dirty="0">
              <a:solidFill>
                <a:schemeClr val="bg1"/>
              </a:solidFill>
              <a:ea typeface="思源黑体-粗体 Medium"/>
            </a:endParaRPr>
          </a:p>
        </p:txBody>
      </p:sp>
      <p:sp>
        <p:nvSpPr>
          <p:cNvPr id="11" name="TextBox 11"/>
          <p:cNvSpPr txBox="1"/>
          <p:nvPr/>
        </p:nvSpPr>
        <p:spPr>
          <a:xfrm>
            <a:off x="2639118" y="6105636"/>
            <a:ext cx="13009763" cy="461645"/>
          </a:xfrm>
          <a:prstGeom prst="rect">
            <a:avLst/>
          </a:prstGeom>
        </p:spPr>
        <p:txBody>
          <a:bodyPr lIns="0" tIns="0" rIns="0" bIns="0" rtlCol="0" anchor="t">
            <a:spAutoFit/>
          </a:bodyPr>
          <a:lstStyle/>
          <a:p>
            <a:pPr marL="0" lvl="0" indent="0" algn="ctr">
              <a:lnSpc>
                <a:spcPts val="3600"/>
              </a:lnSpc>
              <a:spcBef>
                <a:spcPct val="0"/>
              </a:spcBef>
            </a:pPr>
            <a:r>
              <a:rPr lang="en-US" sz="3000" u="none" spc="2400" dirty="0">
                <a:solidFill>
                  <a:schemeClr val="bg1">
                    <a:alpha val="49804"/>
                  </a:schemeClr>
                </a:solidFill>
                <a:latin typeface="29LT Bukra Semi Condensed" panose="020B0506040000000004"/>
              </a:rPr>
              <a:t>visualization analysis</a:t>
            </a:r>
            <a:endParaRPr lang="en-US" sz="3000" u="none" spc="2400" dirty="0">
              <a:solidFill>
                <a:schemeClr val="bg1">
                  <a:alpha val="49804"/>
                </a:schemeClr>
              </a:solidFill>
              <a:latin typeface="29LT Bukra Semi Condensed" panose="020B0506040000000004"/>
            </a:endParaRPr>
          </a:p>
        </p:txBody>
      </p:sp>
      <p:grpSp>
        <p:nvGrpSpPr>
          <p:cNvPr id="12" name="Group 12"/>
          <p:cNvGrpSpPr/>
          <p:nvPr/>
        </p:nvGrpSpPr>
        <p:grpSpPr>
          <a:xfrm rot="2422307">
            <a:off x="11746663" y="9127070"/>
            <a:ext cx="289050" cy="289467"/>
            <a:chOff x="0" y="0"/>
            <a:chExt cx="385400" cy="385956"/>
          </a:xfrm>
        </p:grpSpPr>
        <p:sp>
          <p:nvSpPr>
            <p:cNvPr id="13" name="Freeform 13"/>
            <p:cNvSpPr/>
            <p:nvPr/>
          </p:nvSpPr>
          <p:spPr>
            <a:xfrm>
              <a:off x="0" y="90043"/>
              <a:ext cx="295402" cy="295910"/>
            </a:xfrm>
            <a:custGeom>
              <a:avLst/>
              <a:gdLst/>
              <a:ahLst/>
              <a:cxnLst/>
              <a:rect l="l" t="t" r="r" b="b"/>
              <a:pathLst>
                <a:path w="295402" h="295910">
                  <a:moveTo>
                    <a:pt x="12700" y="0"/>
                  </a:moveTo>
                  <a:lnTo>
                    <a:pt x="282702" y="0"/>
                  </a:lnTo>
                  <a:cubicBezTo>
                    <a:pt x="289687" y="0"/>
                    <a:pt x="295402" y="5715"/>
                    <a:pt x="295402" y="12700"/>
                  </a:cubicBezTo>
                  <a:lnTo>
                    <a:pt x="295402" y="283210"/>
                  </a:lnTo>
                  <a:cubicBezTo>
                    <a:pt x="295402" y="290195"/>
                    <a:pt x="289687" y="295910"/>
                    <a:pt x="282702" y="295910"/>
                  </a:cubicBezTo>
                  <a:lnTo>
                    <a:pt x="12700" y="295910"/>
                  </a:lnTo>
                  <a:cubicBezTo>
                    <a:pt x="5715" y="295910"/>
                    <a:pt x="0" y="290195"/>
                    <a:pt x="0" y="283210"/>
                  </a:cubicBezTo>
                  <a:lnTo>
                    <a:pt x="0" y="12700"/>
                  </a:lnTo>
                  <a:cubicBezTo>
                    <a:pt x="0" y="5715"/>
                    <a:pt x="5715" y="0"/>
                    <a:pt x="12700" y="0"/>
                  </a:cubicBezTo>
                  <a:moveTo>
                    <a:pt x="12700" y="25400"/>
                  </a:moveTo>
                  <a:lnTo>
                    <a:pt x="12700" y="12700"/>
                  </a:lnTo>
                  <a:lnTo>
                    <a:pt x="25400" y="12700"/>
                  </a:lnTo>
                  <a:lnTo>
                    <a:pt x="25400" y="283210"/>
                  </a:lnTo>
                  <a:lnTo>
                    <a:pt x="12700" y="283210"/>
                  </a:lnTo>
                  <a:lnTo>
                    <a:pt x="12700" y="270510"/>
                  </a:lnTo>
                  <a:lnTo>
                    <a:pt x="282702" y="270510"/>
                  </a:lnTo>
                  <a:lnTo>
                    <a:pt x="282702" y="283210"/>
                  </a:lnTo>
                  <a:lnTo>
                    <a:pt x="270002" y="283210"/>
                  </a:lnTo>
                  <a:lnTo>
                    <a:pt x="270002" y="12700"/>
                  </a:lnTo>
                  <a:lnTo>
                    <a:pt x="282702" y="12700"/>
                  </a:lnTo>
                  <a:lnTo>
                    <a:pt x="282702" y="25400"/>
                  </a:lnTo>
                  <a:lnTo>
                    <a:pt x="12700" y="25400"/>
                  </a:lnTo>
                  <a:close/>
                </a:path>
              </a:pathLst>
            </a:custGeom>
            <a:solidFill>
              <a:srgbClr val="5B64CB">
                <a:alpha val="29804"/>
              </a:srgbClr>
            </a:solidFill>
          </p:spPr>
          <p:txBody>
            <a:bodyPr/>
            <a:lstStyle/>
            <a:p>
              <a:endParaRPr lang="zh-CN" altLang="en-US"/>
            </a:p>
          </p:txBody>
        </p:sp>
        <p:sp>
          <p:nvSpPr>
            <p:cNvPr id="14" name="Freeform 14"/>
            <p:cNvSpPr/>
            <p:nvPr/>
          </p:nvSpPr>
          <p:spPr>
            <a:xfrm>
              <a:off x="270002" y="-1016"/>
              <a:ext cx="115443" cy="387985"/>
            </a:xfrm>
            <a:custGeom>
              <a:avLst/>
              <a:gdLst/>
              <a:ahLst/>
              <a:cxnLst/>
              <a:rect l="l" t="t" r="r" b="b"/>
              <a:pathLst>
                <a:path w="115443" h="387985">
                  <a:moveTo>
                    <a:pt x="3683" y="94742"/>
                  </a:moveTo>
                  <a:lnTo>
                    <a:pt x="93726" y="4699"/>
                  </a:lnTo>
                  <a:cubicBezTo>
                    <a:pt x="97409" y="1016"/>
                    <a:pt x="102870" y="0"/>
                    <a:pt x="107569" y="1905"/>
                  </a:cubicBezTo>
                  <a:cubicBezTo>
                    <a:pt x="112268" y="3810"/>
                    <a:pt x="115443" y="8509"/>
                    <a:pt x="115443" y="13589"/>
                  </a:cubicBezTo>
                  <a:lnTo>
                    <a:pt x="115443" y="284226"/>
                  </a:lnTo>
                  <a:cubicBezTo>
                    <a:pt x="115443" y="287655"/>
                    <a:pt x="114046" y="290830"/>
                    <a:pt x="111760" y="293243"/>
                  </a:cubicBezTo>
                  <a:lnTo>
                    <a:pt x="21717" y="383286"/>
                  </a:lnTo>
                  <a:cubicBezTo>
                    <a:pt x="18034" y="386969"/>
                    <a:pt x="12573" y="387985"/>
                    <a:pt x="7874" y="386080"/>
                  </a:cubicBezTo>
                  <a:cubicBezTo>
                    <a:pt x="3175" y="384175"/>
                    <a:pt x="0" y="379476"/>
                    <a:pt x="0" y="374396"/>
                  </a:cubicBezTo>
                  <a:lnTo>
                    <a:pt x="0" y="103759"/>
                  </a:lnTo>
                  <a:cubicBezTo>
                    <a:pt x="0" y="100330"/>
                    <a:pt x="1397" y="97155"/>
                    <a:pt x="3683" y="94742"/>
                  </a:cubicBezTo>
                  <a:moveTo>
                    <a:pt x="21590" y="112649"/>
                  </a:moveTo>
                  <a:lnTo>
                    <a:pt x="12573" y="103632"/>
                  </a:lnTo>
                  <a:lnTo>
                    <a:pt x="25273" y="103632"/>
                  </a:lnTo>
                  <a:lnTo>
                    <a:pt x="25273" y="374142"/>
                  </a:lnTo>
                  <a:lnTo>
                    <a:pt x="12573" y="374142"/>
                  </a:lnTo>
                  <a:lnTo>
                    <a:pt x="3556" y="365125"/>
                  </a:lnTo>
                  <a:lnTo>
                    <a:pt x="93599" y="275082"/>
                  </a:lnTo>
                  <a:lnTo>
                    <a:pt x="102616" y="284099"/>
                  </a:lnTo>
                  <a:lnTo>
                    <a:pt x="89916" y="284099"/>
                  </a:lnTo>
                  <a:lnTo>
                    <a:pt x="89916" y="13716"/>
                  </a:lnTo>
                  <a:lnTo>
                    <a:pt x="102616" y="13716"/>
                  </a:lnTo>
                  <a:lnTo>
                    <a:pt x="111633" y="22733"/>
                  </a:lnTo>
                  <a:lnTo>
                    <a:pt x="21590" y="112776"/>
                  </a:lnTo>
                  <a:close/>
                </a:path>
              </a:pathLst>
            </a:custGeom>
            <a:solidFill>
              <a:srgbClr val="4850A2">
                <a:alpha val="29804"/>
              </a:srgbClr>
            </a:solidFill>
          </p:spPr>
          <p:txBody>
            <a:bodyPr/>
            <a:lstStyle/>
            <a:p>
              <a:endParaRPr lang="zh-CN" altLang="en-US"/>
            </a:p>
          </p:txBody>
        </p:sp>
        <p:sp>
          <p:nvSpPr>
            <p:cNvPr id="15" name="Freeform 15"/>
            <p:cNvSpPr/>
            <p:nvPr/>
          </p:nvSpPr>
          <p:spPr>
            <a:xfrm>
              <a:off x="-889" y="0"/>
              <a:ext cx="387223" cy="115316"/>
            </a:xfrm>
            <a:custGeom>
              <a:avLst/>
              <a:gdLst/>
              <a:ahLst/>
              <a:cxnLst/>
              <a:rect l="l" t="t" r="r" b="b"/>
              <a:pathLst>
                <a:path w="387223" h="115316">
                  <a:moveTo>
                    <a:pt x="4572" y="93726"/>
                  </a:moveTo>
                  <a:lnTo>
                    <a:pt x="94615" y="3683"/>
                  </a:lnTo>
                  <a:cubicBezTo>
                    <a:pt x="97028" y="1397"/>
                    <a:pt x="100203" y="0"/>
                    <a:pt x="103632" y="0"/>
                  </a:cubicBezTo>
                  <a:lnTo>
                    <a:pt x="373634" y="0"/>
                  </a:lnTo>
                  <a:cubicBezTo>
                    <a:pt x="378714" y="0"/>
                    <a:pt x="383413" y="3048"/>
                    <a:pt x="385318" y="7874"/>
                  </a:cubicBezTo>
                  <a:cubicBezTo>
                    <a:pt x="387223" y="12700"/>
                    <a:pt x="386207" y="18034"/>
                    <a:pt x="382524" y="21717"/>
                  </a:cubicBezTo>
                  <a:lnTo>
                    <a:pt x="292608" y="111633"/>
                  </a:lnTo>
                  <a:cubicBezTo>
                    <a:pt x="290195" y="114046"/>
                    <a:pt x="287020" y="115316"/>
                    <a:pt x="283591" y="115316"/>
                  </a:cubicBezTo>
                  <a:lnTo>
                    <a:pt x="13589" y="115316"/>
                  </a:lnTo>
                  <a:cubicBezTo>
                    <a:pt x="8509" y="115316"/>
                    <a:pt x="3810" y="112268"/>
                    <a:pt x="1905" y="107442"/>
                  </a:cubicBezTo>
                  <a:cubicBezTo>
                    <a:pt x="0" y="102616"/>
                    <a:pt x="1016" y="97282"/>
                    <a:pt x="4699" y="93599"/>
                  </a:cubicBezTo>
                  <a:moveTo>
                    <a:pt x="22606" y="111633"/>
                  </a:moveTo>
                  <a:lnTo>
                    <a:pt x="13589" y="102743"/>
                  </a:lnTo>
                  <a:lnTo>
                    <a:pt x="13589" y="90043"/>
                  </a:lnTo>
                  <a:lnTo>
                    <a:pt x="283591" y="90043"/>
                  </a:lnTo>
                  <a:lnTo>
                    <a:pt x="283591" y="102743"/>
                  </a:lnTo>
                  <a:lnTo>
                    <a:pt x="274574" y="93726"/>
                  </a:lnTo>
                  <a:lnTo>
                    <a:pt x="364617" y="3683"/>
                  </a:lnTo>
                  <a:lnTo>
                    <a:pt x="373634" y="12700"/>
                  </a:lnTo>
                  <a:lnTo>
                    <a:pt x="373634" y="25400"/>
                  </a:lnTo>
                  <a:lnTo>
                    <a:pt x="103632" y="25400"/>
                  </a:lnTo>
                  <a:lnTo>
                    <a:pt x="103632" y="12700"/>
                  </a:lnTo>
                  <a:lnTo>
                    <a:pt x="112649" y="21717"/>
                  </a:lnTo>
                  <a:lnTo>
                    <a:pt x="22606" y="111633"/>
                  </a:lnTo>
                  <a:close/>
                </a:path>
              </a:pathLst>
            </a:custGeom>
            <a:solidFill>
              <a:srgbClr val="7B83D5">
                <a:alpha val="29804"/>
              </a:srgbClr>
            </a:solidFill>
          </p:spPr>
          <p:txBody>
            <a:bodyPr/>
            <a:lstStyle/>
            <a:p>
              <a:endParaRPr lang="zh-CN" altLang="en-US"/>
            </a:p>
          </p:txBody>
        </p:sp>
      </p:grpSp>
      <p:grpSp>
        <p:nvGrpSpPr>
          <p:cNvPr id="16" name="Group 16"/>
          <p:cNvGrpSpPr/>
          <p:nvPr/>
        </p:nvGrpSpPr>
        <p:grpSpPr>
          <a:xfrm rot="-1944899">
            <a:off x="12121587" y="8902365"/>
            <a:ext cx="182496" cy="182748"/>
            <a:chOff x="0" y="0"/>
            <a:chExt cx="243328" cy="243664"/>
          </a:xfrm>
        </p:grpSpPr>
        <p:sp>
          <p:nvSpPr>
            <p:cNvPr id="17" name="Freeform 17"/>
            <p:cNvSpPr/>
            <p:nvPr/>
          </p:nvSpPr>
          <p:spPr>
            <a:xfrm>
              <a:off x="54483" y="54483"/>
              <a:ext cx="188849" cy="189230"/>
            </a:xfrm>
            <a:custGeom>
              <a:avLst/>
              <a:gdLst/>
              <a:ahLst/>
              <a:cxnLst/>
              <a:rect l="l" t="t" r="r" b="b"/>
              <a:pathLst>
                <a:path w="188849" h="189230">
                  <a:moveTo>
                    <a:pt x="176149" y="25400"/>
                  </a:moveTo>
                  <a:lnTo>
                    <a:pt x="12700" y="25400"/>
                  </a:lnTo>
                  <a:lnTo>
                    <a:pt x="12700" y="12700"/>
                  </a:lnTo>
                  <a:lnTo>
                    <a:pt x="25400" y="12700"/>
                  </a:lnTo>
                  <a:lnTo>
                    <a:pt x="25400" y="176530"/>
                  </a:lnTo>
                  <a:lnTo>
                    <a:pt x="12700" y="176530"/>
                  </a:lnTo>
                  <a:lnTo>
                    <a:pt x="12700" y="163830"/>
                  </a:lnTo>
                  <a:lnTo>
                    <a:pt x="176149" y="163830"/>
                  </a:lnTo>
                  <a:lnTo>
                    <a:pt x="176149" y="176530"/>
                  </a:lnTo>
                  <a:lnTo>
                    <a:pt x="163449" y="176530"/>
                  </a:lnTo>
                  <a:lnTo>
                    <a:pt x="163449" y="12700"/>
                  </a:lnTo>
                  <a:lnTo>
                    <a:pt x="176149" y="12700"/>
                  </a:lnTo>
                  <a:lnTo>
                    <a:pt x="176149" y="25400"/>
                  </a:lnTo>
                  <a:moveTo>
                    <a:pt x="176149" y="0"/>
                  </a:moveTo>
                  <a:cubicBezTo>
                    <a:pt x="183134" y="0"/>
                    <a:pt x="188849" y="5715"/>
                    <a:pt x="188849" y="12700"/>
                  </a:cubicBezTo>
                  <a:lnTo>
                    <a:pt x="188849" y="176530"/>
                  </a:lnTo>
                  <a:cubicBezTo>
                    <a:pt x="188849" y="183515"/>
                    <a:pt x="183134" y="189230"/>
                    <a:pt x="176149" y="189230"/>
                  </a:cubicBezTo>
                  <a:lnTo>
                    <a:pt x="12700" y="189230"/>
                  </a:lnTo>
                  <a:cubicBezTo>
                    <a:pt x="5715" y="189230"/>
                    <a:pt x="0" y="183515"/>
                    <a:pt x="0" y="176530"/>
                  </a:cubicBezTo>
                  <a:lnTo>
                    <a:pt x="0" y="12700"/>
                  </a:lnTo>
                  <a:cubicBezTo>
                    <a:pt x="0" y="5715"/>
                    <a:pt x="5715" y="0"/>
                    <a:pt x="12700" y="0"/>
                  </a:cubicBezTo>
                  <a:lnTo>
                    <a:pt x="176149" y="0"/>
                  </a:lnTo>
                  <a:close/>
                </a:path>
              </a:pathLst>
            </a:custGeom>
            <a:solidFill>
              <a:srgbClr val="5B64CB">
                <a:alpha val="29804"/>
              </a:srgbClr>
            </a:solidFill>
          </p:spPr>
          <p:txBody>
            <a:bodyPr/>
            <a:lstStyle/>
            <a:p>
              <a:endParaRPr lang="zh-CN" altLang="en-US"/>
            </a:p>
          </p:txBody>
        </p:sp>
        <p:sp>
          <p:nvSpPr>
            <p:cNvPr id="18" name="Freeform 18"/>
            <p:cNvSpPr/>
            <p:nvPr/>
          </p:nvSpPr>
          <p:spPr>
            <a:xfrm>
              <a:off x="0" y="-889"/>
              <a:ext cx="79883" cy="245491"/>
            </a:xfrm>
            <a:custGeom>
              <a:avLst/>
              <a:gdLst/>
              <a:ahLst/>
              <a:cxnLst/>
              <a:rect l="l" t="t" r="r" b="b"/>
              <a:pathLst>
                <a:path w="79883" h="245491">
                  <a:moveTo>
                    <a:pt x="58166" y="77089"/>
                  </a:moveTo>
                  <a:lnTo>
                    <a:pt x="3683" y="22606"/>
                  </a:lnTo>
                  <a:lnTo>
                    <a:pt x="12700" y="13589"/>
                  </a:lnTo>
                  <a:lnTo>
                    <a:pt x="25400" y="13589"/>
                  </a:lnTo>
                  <a:lnTo>
                    <a:pt x="25400" y="177419"/>
                  </a:lnTo>
                  <a:lnTo>
                    <a:pt x="12700" y="177419"/>
                  </a:lnTo>
                  <a:lnTo>
                    <a:pt x="21717" y="168402"/>
                  </a:lnTo>
                  <a:lnTo>
                    <a:pt x="76200" y="222885"/>
                  </a:lnTo>
                  <a:lnTo>
                    <a:pt x="67183" y="231902"/>
                  </a:lnTo>
                  <a:lnTo>
                    <a:pt x="54483" y="231902"/>
                  </a:lnTo>
                  <a:lnTo>
                    <a:pt x="54483" y="68072"/>
                  </a:lnTo>
                  <a:lnTo>
                    <a:pt x="67183" y="68072"/>
                  </a:lnTo>
                  <a:lnTo>
                    <a:pt x="58166" y="77089"/>
                  </a:lnTo>
                  <a:moveTo>
                    <a:pt x="76200" y="59055"/>
                  </a:moveTo>
                  <a:cubicBezTo>
                    <a:pt x="78613" y="61468"/>
                    <a:pt x="79883" y="64643"/>
                    <a:pt x="79883" y="68072"/>
                  </a:cubicBezTo>
                  <a:lnTo>
                    <a:pt x="79883" y="231902"/>
                  </a:lnTo>
                  <a:cubicBezTo>
                    <a:pt x="79883" y="236982"/>
                    <a:pt x="76835" y="241681"/>
                    <a:pt x="72009" y="243586"/>
                  </a:cubicBezTo>
                  <a:cubicBezTo>
                    <a:pt x="67183" y="245491"/>
                    <a:pt x="61849" y="244475"/>
                    <a:pt x="58166" y="240792"/>
                  </a:cubicBezTo>
                  <a:lnTo>
                    <a:pt x="3683" y="186309"/>
                  </a:lnTo>
                  <a:cubicBezTo>
                    <a:pt x="1397" y="184023"/>
                    <a:pt x="0" y="180721"/>
                    <a:pt x="0" y="177419"/>
                  </a:cubicBezTo>
                  <a:lnTo>
                    <a:pt x="0" y="13589"/>
                  </a:lnTo>
                  <a:cubicBezTo>
                    <a:pt x="0" y="8509"/>
                    <a:pt x="3048" y="3810"/>
                    <a:pt x="7874" y="1905"/>
                  </a:cubicBezTo>
                  <a:cubicBezTo>
                    <a:pt x="12700" y="0"/>
                    <a:pt x="18034" y="1016"/>
                    <a:pt x="21717" y="4699"/>
                  </a:cubicBezTo>
                  <a:lnTo>
                    <a:pt x="76200" y="59055"/>
                  </a:lnTo>
                  <a:close/>
                </a:path>
              </a:pathLst>
            </a:custGeom>
            <a:solidFill>
              <a:srgbClr val="4850A2">
                <a:alpha val="29804"/>
              </a:srgbClr>
            </a:solidFill>
          </p:spPr>
          <p:txBody>
            <a:bodyPr/>
            <a:lstStyle/>
            <a:p>
              <a:endParaRPr lang="zh-CN" altLang="en-US"/>
            </a:p>
          </p:txBody>
        </p:sp>
        <p:sp>
          <p:nvSpPr>
            <p:cNvPr id="19" name="Freeform 19"/>
            <p:cNvSpPr/>
            <p:nvPr/>
          </p:nvSpPr>
          <p:spPr>
            <a:xfrm>
              <a:off x="-1016" y="0"/>
              <a:ext cx="245237" cy="80010"/>
            </a:xfrm>
            <a:custGeom>
              <a:avLst/>
              <a:gdLst/>
              <a:ahLst/>
              <a:cxnLst/>
              <a:rect l="l" t="t" r="r" b="b"/>
              <a:pathLst>
                <a:path w="245237" h="80010">
                  <a:moveTo>
                    <a:pt x="222631" y="76200"/>
                  </a:moveTo>
                  <a:lnTo>
                    <a:pt x="168148" y="21717"/>
                  </a:lnTo>
                  <a:lnTo>
                    <a:pt x="177165" y="12700"/>
                  </a:lnTo>
                  <a:lnTo>
                    <a:pt x="177165" y="25400"/>
                  </a:lnTo>
                  <a:lnTo>
                    <a:pt x="13716" y="25400"/>
                  </a:lnTo>
                  <a:lnTo>
                    <a:pt x="13716" y="12700"/>
                  </a:lnTo>
                  <a:lnTo>
                    <a:pt x="22733" y="3683"/>
                  </a:lnTo>
                  <a:lnTo>
                    <a:pt x="77216" y="58166"/>
                  </a:lnTo>
                  <a:lnTo>
                    <a:pt x="68199" y="67183"/>
                  </a:lnTo>
                  <a:lnTo>
                    <a:pt x="68199" y="54483"/>
                  </a:lnTo>
                  <a:lnTo>
                    <a:pt x="231648" y="54483"/>
                  </a:lnTo>
                  <a:lnTo>
                    <a:pt x="231648" y="67183"/>
                  </a:lnTo>
                  <a:lnTo>
                    <a:pt x="222631" y="76200"/>
                  </a:lnTo>
                  <a:moveTo>
                    <a:pt x="240538" y="58293"/>
                  </a:moveTo>
                  <a:cubicBezTo>
                    <a:pt x="244221" y="61976"/>
                    <a:pt x="245237" y="67437"/>
                    <a:pt x="243332" y="72136"/>
                  </a:cubicBezTo>
                  <a:cubicBezTo>
                    <a:pt x="241427" y="76835"/>
                    <a:pt x="236728" y="80010"/>
                    <a:pt x="231648" y="80010"/>
                  </a:cubicBezTo>
                  <a:lnTo>
                    <a:pt x="68199" y="80010"/>
                  </a:lnTo>
                  <a:cubicBezTo>
                    <a:pt x="64770" y="80010"/>
                    <a:pt x="61595" y="78613"/>
                    <a:pt x="59182" y="76327"/>
                  </a:cubicBezTo>
                  <a:lnTo>
                    <a:pt x="4699" y="21717"/>
                  </a:lnTo>
                  <a:cubicBezTo>
                    <a:pt x="1143" y="18034"/>
                    <a:pt x="0" y="12573"/>
                    <a:pt x="2032" y="7874"/>
                  </a:cubicBezTo>
                  <a:cubicBezTo>
                    <a:pt x="4064" y="3175"/>
                    <a:pt x="8636" y="0"/>
                    <a:pt x="13716" y="0"/>
                  </a:cubicBezTo>
                  <a:lnTo>
                    <a:pt x="177165" y="0"/>
                  </a:lnTo>
                  <a:cubicBezTo>
                    <a:pt x="180594" y="0"/>
                    <a:pt x="183769" y="1397"/>
                    <a:pt x="186182" y="3683"/>
                  </a:cubicBezTo>
                  <a:lnTo>
                    <a:pt x="240665" y="58166"/>
                  </a:lnTo>
                  <a:close/>
                </a:path>
              </a:pathLst>
            </a:custGeom>
            <a:solidFill>
              <a:srgbClr val="7B83D5">
                <a:alpha val="29804"/>
              </a:srgbClr>
            </a:solidFill>
          </p:spPr>
          <p:txBody>
            <a:bodyPr/>
            <a:lstStyle/>
            <a:p>
              <a:endParaRPr lang="zh-CN" alt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43" name="TextBox 25"/>
          <p:cNvSpPr txBox="1"/>
          <p:nvPr>
            <p:custDataLst>
              <p:tags r:id="rId2"/>
            </p:custDataLst>
          </p:nvPr>
        </p:nvSpPr>
        <p:spPr>
          <a:xfrm>
            <a:off x="1219200" y="3390265"/>
            <a:ext cx="5846445" cy="4405630"/>
          </a:xfrm>
          <a:prstGeom prst="rect">
            <a:avLst/>
          </a:prstGeom>
        </p:spPr>
        <p:txBody>
          <a:bodyPr wrap="square" lIns="0" tIns="0" rIns="0" bIns="0" rtlCol="0" anchor="t">
            <a:noAutofit/>
          </a:bodyPr>
          <a:lstStyle/>
          <a:p>
            <a:pPr marL="0" lvl="0" indent="0" algn="l">
              <a:lnSpc>
                <a:spcPts val="4320"/>
              </a:lnSpc>
              <a:spcBef>
                <a:spcPct val="0"/>
              </a:spcBef>
            </a:pPr>
            <a:r>
              <a:rPr lang="zh-CN" altLang="en-US" sz="3200" spc="171" dirty="0">
                <a:solidFill>
                  <a:srgbClr val="595959"/>
                </a:solidFill>
                <a:ea typeface="思源黑体-粗体" panose="020B0400000000000000" charset="-122"/>
              </a:rPr>
              <a:t>观察数据，我们可以发现不同分拣中心，不同时间段内货量都存在差异。事实上，对于货物运输来说，这就是不同运输路线之间的连通关系，这种连通关系意味着存在相互作用，所以此时我们将分拣中心作为节点画出连通图。</a:t>
            </a:r>
            <a:endParaRPr lang="zh-CN" altLang="en-US" sz="3200" spc="171" dirty="0">
              <a:solidFill>
                <a:srgbClr val="595959"/>
              </a:solidFill>
              <a:ea typeface="思源黑体-粗体" panose="020B0400000000000000" charset="-122"/>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3"/>
            <a:stretch>
              <a:fillRect/>
            </a:stretch>
          </a:blipFill>
        </p:spPr>
        <p:txBody>
          <a:bodyPr/>
          <a:lstStyle/>
          <a:p>
            <a:endParaRPr lang="zh-CN" altLang="en-US"/>
          </a:p>
        </p:txBody>
      </p:sp>
      <p:sp>
        <p:nvSpPr>
          <p:cNvPr id="27" name="TextBox 27"/>
          <p:cNvSpPr txBox="1"/>
          <p:nvPr/>
        </p:nvSpPr>
        <p:spPr>
          <a:xfrm>
            <a:off x="152399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可视化</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04</a:t>
            </a:r>
            <a:endParaRPr lang="en-US" sz="4200" spc="450">
              <a:solidFill>
                <a:srgbClr val="000000"/>
              </a:solidFill>
              <a:latin typeface="思源黑体-粗体 Heavy"/>
            </a:endParaRPr>
          </a:p>
        </p:txBody>
      </p:sp>
      <p:sp>
        <p:nvSpPr>
          <p:cNvPr id="7" name="TextBox 29"/>
          <p:cNvSpPr txBox="1"/>
          <p:nvPr/>
        </p:nvSpPr>
        <p:spPr>
          <a:xfrm>
            <a:off x="3352800" y="481965"/>
            <a:ext cx="3281680" cy="237490"/>
          </a:xfrm>
          <a:prstGeom prst="rect">
            <a:avLst/>
          </a:prstGeom>
        </p:spPr>
        <p:txBody>
          <a:bodyPr lIns="0" tIns="0" rIns="0" bIns="0" rtlCol="0" anchor="t">
            <a:noAutofit/>
          </a:bodyPr>
          <a:lstStyle/>
          <a:p>
            <a:pPr indent="0">
              <a:lnSpc>
                <a:spcPts val="1920"/>
              </a:lnSpc>
              <a:spcBef>
                <a:spcPct val="0"/>
              </a:spcBef>
            </a:pPr>
            <a:r>
              <a:rPr lang="en-US" sz="1600" spc="265" dirty="0">
                <a:solidFill>
                  <a:srgbClr val="FFFFFF">
                    <a:alpha val="69804"/>
                  </a:srgbClr>
                </a:solidFill>
                <a:latin typeface="29LT Bukra Semi Condensed" panose="020B0506040000000004"/>
              </a:rPr>
              <a:t>Visualization</a:t>
            </a:r>
            <a:endParaRPr lang="en-US" sz="1600" spc="265" dirty="0">
              <a:solidFill>
                <a:srgbClr val="FFFFFF">
                  <a:alpha val="69804"/>
                </a:srgbClr>
              </a:solidFill>
              <a:latin typeface="29LT Bukra Semi Condensed" panose="020B0506040000000004"/>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491" y="-22860"/>
            <a:ext cx="10165557" cy="1016555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43" name="TextBox 25"/>
          <p:cNvSpPr txBox="1"/>
          <p:nvPr>
            <p:custDataLst>
              <p:tags r:id="rId2"/>
            </p:custDataLst>
          </p:nvPr>
        </p:nvSpPr>
        <p:spPr>
          <a:xfrm>
            <a:off x="1219200" y="2019300"/>
            <a:ext cx="7412355" cy="7188835"/>
          </a:xfrm>
          <a:prstGeom prst="rect">
            <a:avLst/>
          </a:prstGeom>
        </p:spPr>
        <p:txBody>
          <a:bodyPr wrap="square" lIns="0" tIns="0" rIns="0" bIns="0" rtlCol="0" anchor="t">
            <a:noAutofit/>
          </a:bodyPr>
          <a:lstStyle/>
          <a:p>
            <a:pPr marL="0" lvl="0" indent="0" algn="l">
              <a:lnSpc>
                <a:spcPts val="4320"/>
              </a:lnSpc>
              <a:spcBef>
                <a:spcPct val="0"/>
              </a:spcBef>
            </a:pPr>
            <a:r>
              <a:rPr lang="zh-CN" altLang="en-US" sz="3200" spc="171" dirty="0">
                <a:solidFill>
                  <a:srgbClr val="595959"/>
                </a:solidFill>
                <a:ea typeface="思源黑体-粗体" panose="020B0400000000000000" charset="-122"/>
              </a:rPr>
              <a:t>绘制连通子图，分析图标我们可以发现，分拣中心的货物输送呈现出复杂的网络结构，并非是简单的线性或者树状结构，其中一些分拣中心 </a:t>
            </a:r>
            <a:r>
              <a:rPr lang="zh-CN" altLang="en-US" sz="3200" spc="171" dirty="0">
                <a:solidFill>
                  <a:srgbClr val="FF0000"/>
                </a:solidFill>
                <a:ea typeface="思源黑体-粗体" panose="020B0400000000000000" charset="-122"/>
              </a:rPr>
              <a:t>SC2</a:t>
            </a:r>
            <a:r>
              <a:rPr lang="zh-CN" altLang="en-US" sz="3200" spc="171" dirty="0">
                <a:ea typeface="思源黑体-粗体" panose="020B0400000000000000" charset="-122"/>
              </a:rPr>
              <a:t>，</a:t>
            </a:r>
            <a:r>
              <a:rPr lang="zh-CN" altLang="en-US" sz="3200" spc="171" dirty="0">
                <a:solidFill>
                  <a:srgbClr val="FF0000"/>
                </a:solidFill>
                <a:ea typeface="思源黑体-粗体" panose="020B0400000000000000" charset="-122"/>
              </a:rPr>
              <a:t>SC33</a:t>
            </a:r>
            <a:r>
              <a:rPr lang="zh-CN" altLang="en-US" sz="3200" spc="171" dirty="0">
                <a:ea typeface="思源黑体-粗体" panose="020B0400000000000000" charset="-122"/>
              </a:rPr>
              <a:t>，</a:t>
            </a:r>
            <a:r>
              <a:rPr lang="zh-CN" altLang="en-US" sz="3200" spc="171" dirty="0">
                <a:solidFill>
                  <a:srgbClr val="FF0000"/>
                </a:solidFill>
                <a:ea typeface="思源黑体-粗体" panose="020B0400000000000000" charset="-122"/>
              </a:rPr>
              <a:t>SC16 </a:t>
            </a:r>
            <a:r>
              <a:rPr lang="zh-CN" altLang="en-US" sz="3200" spc="171" dirty="0">
                <a:solidFill>
                  <a:srgbClr val="595959"/>
                </a:solidFill>
                <a:ea typeface="思源黑体-粗体" panose="020B0400000000000000" charset="-122"/>
              </a:rPr>
              <a:t>等作为关键枢纽，影响后续分拣节点的运送情况，决定整个货物输送的稳定性和连通性。最后我们还可以发现，输送路径呈现出多样性，输送路线更具灵活和鲁棒性，这就使得当输送路线发生改变时能够继续维持其稳定性。</a:t>
            </a:r>
            <a:endParaRPr lang="zh-CN" altLang="en-US" sz="3200" spc="171" dirty="0">
              <a:solidFill>
                <a:srgbClr val="595959"/>
              </a:solidFill>
              <a:ea typeface="思源黑体-粗体" panose="020B0400000000000000" charset="-122"/>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3"/>
            <a:stretch>
              <a:fillRect/>
            </a:stretch>
          </a:blipFill>
        </p:spPr>
        <p:txBody>
          <a:bodyPr/>
          <a:lstStyle/>
          <a:p>
            <a:endParaRPr lang="zh-CN" altLang="en-US"/>
          </a:p>
        </p:txBody>
      </p:sp>
      <p:sp>
        <p:nvSpPr>
          <p:cNvPr id="27" name="TextBox 27"/>
          <p:cNvSpPr txBox="1"/>
          <p:nvPr/>
        </p:nvSpPr>
        <p:spPr>
          <a:xfrm>
            <a:off x="1523997" y="163741"/>
            <a:ext cx="3292720" cy="645795"/>
          </a:xfrm>
          <a:prstGeom prst="rect">
            <a:avLst/>
          </a:prstGeom>
        </p:spPr>
        <p:txBody>
          <a:bodyPr lIns="0" tIns="0" rIns="0" bIns="0" rtlCol="0" anchor="t">
            <a:spAutoFit/>
          </a:bodyPr>
          <a:lstStyle/>
          <a:p>
            <a:pPr indent="0">
              <a:lnSpc>
                <a:spcPts val="5040"/>
              </a:lnSpc>
              <a:spcBef>
                <a:spcPct val="0"/>
              </a:spcBef>
            </a:pPr>
            <a:r>
              <a:rPr lang="zh-CN" altLang="en-US" sz="4200" spc="450">
                <a:solidFill>
                  <a:srgbClr val="FFFFFF"/>
                </a:solidFill>
                <a:ea typeface="思源黑体-粗体 Medium"/>
              </a:rPr>
              <a:t>可视化</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04</a:t>
            </a:r>
            <a:endParaRPr lang="en-US" sz="4200" spc="450">
              <a:solidFill>
                <a:srgbClr val="000000"/>
              </a:solidFill>
              <a:latin typeface="思源黑体-粗体 Heavy"/>
            </a:endParaRPr>
          </a:p>
        </p:txBody>
      </p:sp>
      <p:sp>
        <p:nvSpPr>
          <p:cNvPr id="7" name="TextBox 29"/>
          <p:cNvSpPr txBox="1"/>
          <p:nvPr/>
        </p:nvSpPr>
        <p:spPr>
          <a:xfrm>
            <a:off x="3352800" y="481965"/>
            <a:ext cx="3281680" cy="237490"/>
          </a:xfrm>
          <a:prstGeom prst="rect">
            <a:avLst/>
          </a:prstGeom>
        </p:spPr>
        <p:txBody>
          <a:bodyPr lIns="0" tIns="0" rIns="0" bIns="0" rtlCol="0" anchor="t">
            <a:noAutofit/>
          </a:bodyPr>
          <a:lstStyle/>
          <a:p>
            <a:pPr indent="0">
              <a:lnSpc>
                <a:spcPts val="1920"/>
              </a:lnSpc>
              <a:spcBef>
                <a:spcPct val="0"/>
              </a:spcBef>
            </a:pPr>
            <a:r>
              <a:rPr lang="en-US" sz="1600" spc="265">
                <a:solidFill>
                  <a:srgbClr val="FFFFFF">
                    <a:alpha val="69804"/>
                  </a:srgbClr>
                </a:solidFill>
                <a:latin typeface="29LT Bukra Semi Condensed" panose="020B0506040000000004"/>
              </a:rPr>
              <a:t>Visualization</a:t>
            </a:r>
            <a:endParaRPr lang="en-US" sz="1600" spc="265">
              <a:solidFill>
                <a:srgbClr val="FFFFFF">
                  <a:alpha val="69804"/>
                </a:srgbClr>
              </a:solidFill>
              <a:latin typeface="29LT Bukra Semi Condensed" panose="020B0506040000000004"/>
            </a:endParaRPr>
          </a:p>
        </p:txBody>
      </p:sp>
      <p:pic>
        <p:nvPicPr>
          <p:cNvPr id="4" name="图片 3" descr="拓扑1"/>
          <p:cNvPicPr>
            <a:picLocks noChangeAspect="1"/>
          </p:cNvPicPr>
          <p:nvPr/>
        </p:nvPicPr>
        <p:blipFill>
          <a:blip r:embed="rId4"/>
          <a:stretch>
            <a:fillRect/>
          </a:stretch>
        </p:blipFill>
        <p:spPr>
          <a:xfrm>
            <a:off x="9601200" y="1005732"/>
            <a:ext cx="5943600" cy="4626083"/>
          </a:xfrm>
          <a:prstGeom prst="rect">
            <a:avLst/>
          </a:prstGeom>
        </p:spPr>
      </p:pic>
      <p:pic>
        <p:nvPicPr>
          <p:cNvPr id="5" name="图片 4" descr="拓扑2"/>
          <p:cNvPicPr>
            <a:picLocks noChangeAspect="1"/>
          </p:cNvPicPr>
          <p:nvPr/>
        </p:nvPicPr>
        <p:blipFill>
          <a:blip r:embed="rId5"/>
          <a:stretch>
            <a:fillRect/>
          </a:stretch>
        </p:blipFill>
        <p:spPr>
          <a:xfrm>
            <a:off x="9601200" y="5631815"/>
            <a:ext cx="5943600" cy="44264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42" name="TextBox 23"/>
          <p:cNvSpPr txBox="1"/>
          <p:nvPr>
            <p:custDataLst>
              <p:tags r:id="rId2"/>
            </p:custDataLst>
          </p:nvPr>
        </p:nvSpPr>
        <p:spPr>
          <a:xfrm>
            <a:off x="10591800" y="3390900"/>
            <a:ext cx="5337175" cy="2193925"/>
          </a:xfrm>
          <a:prstGeom prst="rect">
            <a:avLst/>
          </a:prstGeom>
        </p:spPr>
        <p:txBody>
          <a:bodyPr wrap="square" lIns="0" tIns="0" rIns="0" bIns="0" rtlCol="0" anchor="t">
            <a:noAutofit/>
          </a:bodyPr>
          <a:lstStyle/>
          <a:p>
            <a:pPr marL="0" lvl="0" indent="457200" algn="l">
              <a:lnSpc>
                <a:spcPct val="120000"/>
              </a:lnSpc>
              <a:spcBef>
                <a:spcPct val="0"/>
              </a:spcBef>
            </a:pPr>
            <a:endParaRPr lang="zh-CN" altLang="en-US" sz="2800" spc="171" dirty="0">
              <a:solidFill>
                <a:srgbClr val="595959"/>
              </a:solidFill>
              <a:ea typeface="思源黑体-粗体" panose="020B0400000000000000" charset="-122"/>
            </a:endParaRPr>
          </a:p>
        </p:txBody>
      </p:sp>
      <p:sp>
        <p:nvSpPr>
          <p:cNvPr id="43" name="TextBox 25"/>
          <p:cNvSpPr txBox="1"/>
          <p:nvPr>
            <p:custDataLst>
              <p:tags r:id="rId3"/>
            </p:custDataLst>
          </p:nvPr>
        </p:nvSpPr>
        <p:spPr>
          <a:xfrm>
            <a:off x="1447800" y="1714500"/>
            <a:ext cx="6222365" cy="3828227"/>
          </a:xfrm>
          <a:prstGeom prst="rect">
            <a:avLst/>
          </a:prstGeom>
        </p:spPr>
        <p:txBody>
          <a:bodyPr wrap="square" lIns="0" tIns="0" rIns="0" bIns="0" rtlCol="0" anchor="t">
            <a:spAutoFit/>
          </a:bodyPr>
          <a:lstStyle/>
          <a:p>
            <a:pPr lvl="0">
              <a:lnSpc>
                <a:spcPts val="4320"/>
              </a:lnSpc>
              <a:spcBef>
                <a:spcPct val="0"/>
              </a:spcBef>
            </a:pPr>
            <a:r>
              <a:rPr lang="zh-CN" altLang="en-US" sz="3200" spc="171" dirty="0">
                <a:solidFill>
                  <a:srgbClr val="595959"/>
                </a:solidFill>
                <a:ea typeface="思源黑体-粗体" panose="020B0400000000000000" charset="-122"/>
              </a:rPr>
              <a:t>为了直观展示结果，我们可使用</a:t>
            </a:r>
            <a:r>
              <a:rPr lang="en-US" altLang="zh-CN" sz="3200" spc="171" dirty="0">
                <a:solidFill>
                  <a:srgbClr val="595959"/>
                </a:solidFill>
                <a:ea typeface="思源黑体-粗体" panose="020B0400000000000000" charset="-122"/>
              </a:rPr>
              <a:t>k-means</a:t>
            </a:r>
            <a:r>
              <a:rPr lang="zh-CN" altLang="en-US" sz="3200" spc="171" dirty="0">
                <a:solidFill>
                  <a:srgbClr val="595959"/>
                </a:solidFill>
                <a:ea typeface="思源黑体-粗体" panose="020B0400000000000000" charset="-122"/>
              </a:rPr>
              <a:t>算法。其一般用欧式举例作为衡量数据对象间相似度的指标，相似度与数据对象间的距离成反比，相似度越大，距离越小。相较于其他的聚类算法，K-Means 算法思想简单且效果较好。</a:t>
            </a:r>
            <a:endParaRPr lang="zh-CN" altLang="en-US" sz="3200" spc="450" dirty="0">
              <a:solidFill>
                <a:schemeClr val="tx1"/>
              </a:solidFill>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4"/>
            <a:stretch>
              <a:fillRect/>
            </a:stretch>
          </a:blipFill>
        </p:spPr>
        <p:txBody>
          <a:bodyPr/>
          <a:lstStyle/>
          <a:p>
            <a:endParaRPr lang="zh-CN" altLang="en-US"/>
          </a:p>
        </p:txBody>
      </p:sp>
      <p:sp>
        <p:nvSpPr>
          <p:cNvPr id="27" name="TextBox 27"/>
          <p:cNvSpPr txBox="1"/>
          <p:nvPr/>
        </p:nvSpPr>
        <p:spPr>
          <a:xfrm>
            <a:off x="1558290" y="163830"/>
            <a:ext cx="5855335" cy="645795"/>
          </a:xfrm>
          <a:prstGeom prst="rect">
            <a:avLst/>
          </a:prstGeom>
        </p:spPr>
        <p:txBody>
          <a:bodyPr wrap="square" lIns="0" tIns="0" rIns="0" bIns="0" rtlCol="0" anchor="t">
            <a:spAutoFit/>
          </a:bodyPr>
          <a:lstStyle/>
          <a:p>
            <a:pPr indent="0">
              <a:lnSpc>
                <a:spcPts val="5040"/>
              </a:lnSpc>
              <a:spcBef>
                <a:spcPct val="0"/>
              </a:spcBef>
            </a:pPr>
            <a:r>
              <a:rPr lang="en-US" altLang="zh-CN" sz="4200" spc="450">
                <a:solidFill>
                  <a:srgbClr val="FFFFFF"/>
                </a:solidFill>
                <a:ea typeface="思源黑体-粗体 Medium"/>
              </a:rPr>
              <a:t>K-means</a:t>
            </a:r>
            <a:r>
              <a:rPr lang="zh-CN" altLang="en-US" sz="4200" spc="450">
                <a:solidFill>
                  <a:srgbClr val="FFFFFF"/>
                </a:solidFill>
                <a:ea typeface="思源黑体-粗体 Medium"/>
              </a:rPr>
              <a:t>聚类</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04</a:t>
            </a:r>
            <a:endParaRPr lang="en-US" sz="4200" spc="450">
              <a:solidFill>
                <a:srgbClr val="000000"/>
              </a:solidFill>
              <a:latin typeface="思源黑体-粗体 Heavy"/>
            </a:endParaRPr>
          </a:p>
        </p:txBody>
      </p:sp>
      <p:sp>
        <p:nvSpPr>
          <p:cNvPr id="7" name="TextBox 29"/>
          <p:cNvSpPr txBox="1"/>
          <p:nvPr/>
        </p:nvSpPr>
        <p:spPr>
          <a:xfrm>
            <a:off x="6401113" y="425943"/>
            <a:ext cx="3292719" cy="245745"/>
          </a:xfrm>
          <a:prstGeom prst="rect">
            <a:avLst/>
          </a:prstGeom>
        </p:spPr>
        <p:txBody>
          <a:bodyPr lIns="0" tIns="0" rIns="0" bIns="0" rtlCol="0" anchor="t">
            <a:spAutoFit/>
          </a:bodyPr>
          <a:lstStyle/>
          <a:p>
            <a:pPr indent="0">
              <a:lnSpc>
                <a:spcPts val="1920"/>
              </a:lnSpc>
              <a:spcBef>
                <a:spcPct val="0"/>
              </a:spcBef>
            </a:pPr>
            <a:r>
              <a:rPr lang="en-US" sz="1600" spc="265" dirty="0">
                <a:solidFill>
                  <a:srgbClr val="FFFFFF">
                    <a:alpha val="69804"/>
                  </a:srgbClr>
                </a:solidFill>
                <a:latin typeface="29LT Bukra Semi Condensed" panose="020B0506040000000004"/>
              </a:rPr>
              <a:t>Data analysis</a:t>
            </a:r>
            <a:endParaRPr lang="en-US" sz="1600" spc="265" dirty="0">
              <a:solidFill>
                <a:srgbClr val="FFFFFF">
                  <a:alpha val="69804"/>
                </a:srgbClr>
              </a:solidFill>
              <a:latin typeface="29LT Bukra Semi Condensed" panose="020B0506040000000004"/>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1947" y="1795437"/>
            <a:ext cx="10184844" cy="4027734"/>
          </a:xfrm>
          <a:prstGeom prst="rect">
            <a:avLst/>
          </a:prstGeom>
        </p:spPr>
      </p:pic>
      <p:sp>
        <p:nvSpPr>
          <p:cNvPr id="4" name="文本框 3"/>
          <p:cNvSpPr txBox="1"/>
          <p:nvPr/>
        </p:nvSpPr>
        <p:spPr>
          <a:xfrm>
            <a:off x="11393487" y="6413048"/>
            <a:ext cx="3733800" cy="369332"/>
          </a:xfrm>
          <a:prstGeom prst="rect">
            <a:avLst/>
          </a:prstGeom>
          <a:noFill/>
        </p:spPr>
        <p:txBody>
          <a:bodyPr wrap="square" rtlCol="0">
            <a:spAutoFit/>
          </a:bodyPr>
          <a:lstStyle/>
          <a:p>
            <a:pPr algn="ctr"/>
            <a:r>
              <a:rPr lang="zh-CN" altLang="en-US" dirty="0"/>
              <a:t>迭代示意图</a:t>
            </a:r>
            <a:endParaRPr lang="zh-CN" altLang="en-US" dirty="0"/>
          </a:p>
        </p:txBody>
      </p:sp>
      <p:pic>
        <p:nvPicPr>
          <p:cNvPr id="2" name="图片 1" descr="K-means图"/>
          <p:cNvPicPr>
            <a:picLocks noChangeAspect="1"/>
          </p:cNvPicPr>
          <p:nvPr/>
        </p:nvPicPr>
        <p:blipFill>
          <a:blip r:embed="rId6"/>
          <a:stretch>
            <a:fillRect/>
          </a:stretch>
        </p:blipFill>
        <p:spPr>
          <a:xfrm>
            <a:off x="7901947" y="1581466"/>
            <a:ext cx="10221031" cy="6027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43" name="TextBox 25"/>
          <p:cNvSpPr txBox="1"/>
          <p:nvPr>
            <p:custDataLst>
              <p:tags r:id="rId2"/>
            </p:custDataLst>
          </p:nvPr>
        </p:nvSpPr>
        <p:spPr>
          <a:xfrm>
            <a:off x="1447800" y="1714500"/>
            <a:ext cx="6222365" cy="3828227"/>
          </a:xfrm>
          <a:prstGeom prst="rect">
            <a:avLst/>
          </a:prstGeom>
        </p:spPr>
        <p:txBody>
          <a:bodyPr wrap="square" lIns="0" tIns="0" rIns="0" bIns="0" rtlCol="0" anchor="t">
            <a:spAutoFit/>
          </a:bodyPr>
          <a:lstStyle/>
          <a:p>
            <a:pPr marL="0" lvl="0" indent="0" algn="l">
              <a:lnSpc>
                <a:spcPts val="4320"/>
              </a:lnSpc>
              <a:spcBef>
                <a:spcPct val="0"/>
              </a:spcBef>
            </a:pPr>
            <a:r>
              <a:rPr sz="3200" spc="171" dirty="0">
                <a:solidFill>
                  <a:srgbClr val="595959"/>
                </a:solidFill>
                <a:ea typeface="思源黑体-粗体" panose="020B0400000000000000" charset="-122"/>
              </a:rPr>
              <a:t>系统聚类是一种基于相似性或距离的聚类方法，它通过计算两类数据点间的距离，对最为接近的两类数据点进行组合，并反复迭代这一过程，将数据点逐渐合并成越来越大的簇，形成一个层次结构。</a:t>
            </a:r>
            <a:endParaRPr sz="3200" spc="171" dirty="0">
              <a:solidFill>
                <a:srgbClr val="595959"/>
              </a:solidFill>
              <a:ea typeface="思源黑体-粗体" panose="020B0400000000000000" charset="-122"/>
            </a:endParaRPr>
          </a:p>
        </p:txBody>
      </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3"/>
            <a:stretch>
              <a:fillRect/>
            </a:stretch>
          </a:blipFill>
        </p:spPr>
        <p:txBody>
          <a:bodyPr/>
          <a:lstStyle/>
          <a:p>
            <a:endParaRPr lang="zh-CN" altLang="en-US"/>
          </a:p>
        </p:txBody>
      </p:sp>
      <p:sp>
        <p:nvSpPr>
          <p:cNvPr id="27" name="TextBox 27"/>
          <p:cNvSpPr txBox="1"/>
          <p:nvPr/>
        </p:nvSpPr>
        <p:spPr>
          <a:xfrm>
            <a:off x="1558290" y="163830"/>
            <a:ext cx="5855335" cy="645795"/>
          </a:xfrm>
          <a:prstGeom prst="rect">
            <a:avLst/>
          </a:prstGeom>
        </p:spPr>
        <p:txBody>
          <a:bodyPr wrap="square" lIns="0" tIns="0" rIns="0" bIns="0" rtlCol="0" anchor="t">
            <a:spAutoFit/>
          </a:bodyPr>
          <a:lstStyle/>
          <a:p>
            <a:pPr indent="0">
              <a:lnSpc>
                <a:spcPts val="5040"/>
              </a:lnSpc>
              <a:spcBef>
                <a:spcPct val="0"/>
              </a:spcBef>
            </a:pPr>
            <a:r>
              <a:rPr lang="zh-CN" altLang="en-US" sz="4200" spc="450">
                <a:solidFill>
                  <a:srgbClr val="FFFFFF"/>
                </a:solidFill>
                <a:ea typeface="思源黑体-粗体 Medium"/>
              </a:rPr>
              <a:t>系统聚类</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04</a:t>
            </a:r>
            <a:endParaRPr lang="en-US" sz="4200" spc="450">
              <a:solidFill>
                <a:srgbClr val="000000"/>
              </a:solidFill>
              <a:latin typeface="思源黑体-粗体 Heavy"/>
            </a:endParaRPr>
          </a:p>
        </p:txBody>
      </p:sp>
      <p:sp>
        <p:nvSpPr>
          <p:cNvPr id="7" name="TextBox 29"/>
          <p:cNvSpPr txBox="1"/>
          <p:nvPr/>
        </p:nvSpPr>
        <p:spPr>
          <a:xfrm>
            <a:off x="6401113" y="425943"/>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Data analysis</a:t>
            </a:r>
            <a:endParaRPr lang="en-US" sz="1600" spc="265">
              <a:solidFill>
                <a:srgbClr val="FFFFFF">
                  <a:alpha val="69804"/>
                </a:srgbClr>
              </a:solidFill>
              <a:latin typeface="29LT Bukra Semi Condensed" panose="020B0506040000000004"/>
            </a:endParaRPr>
          </a:p>
        </p:txBody>
      </p:sp>
      <p:graphicFrame>
        <p:nvGraphicFramePr>
          <p:cNvPr id="3" name="对象 2">
            <a:hlinkClick r:id="" action="ppaction://ole?verb=0"/>
          </p:cNvPr>
          <p:cNvGraphicFramePr>
            <a:graphicFrameLocks noChangeAspect="1"/>
          </p:cNvGraphicFramePr>
          <p:nvPr/>
        </p:nvGraphicFramePr>
        <p:xfrm>
          <a:off x="9086850" y="5035550"/>
          <a:ext cx="114300" cy="215900"/>
        </p:xfrm>
        <a:graphic>
          <a:graphicData uri="http://schemas.openxmlformats.org/presentationml/2006/ole">
            <mc:AlternateContent xmlns:mc="http://schemas.openxmlformats.org/markup-compatibility/2006">
              <mc:Choice xmlns:v="urn:schemas-microsoft-com:vml" Requires="v">
                <p:oleObj spid="_x0000_s2" name="" r:id="rId4" imgW="114300" imgH="215900" progId="Equation.KSEE3">
                  <p:embed/>
                </p:oleObj>
              </mc:Choice>
              <mc:Fallback>
                <p:oleObj name="" r:id="rId4" imgW="114300" imgH="215900" progId="Equation.KSEE3">
                  <p:embed/>
                  <p:pic>
                    <p:nvPicPr>
                      <p:cNvPr id="0" name="图片 1024"/>
                      <p:cNvPicPr/>
                      <p:nvPr/>
                    </p:nvPicPr>
                    <p:blipFill>
                      <a:blip r:embed="rId5"/>
                      <a:stretch>
                        <a:fillRect/>
                      </a:stretch>
                    </p:blipFill>
                    <p:spPr>
                      <a:xfrm>
                        <a:off x="9086850" y="5035550"/>
                        <a:ext cx="114300" cy="21590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4972050" y="7658100"/>
          <a:ext cx="114300" cy="215900"/>
        </p:xfrm>
        <a:graphic>
          <a:graphicData uri="http://schemas.openxmlformats.org/presentationml/2006/ole">
            <mc:AlternateContent xmlns:mc="http://schemas.openxmlformats.org/markup-compatibility/2006">
              <mc:Choice xmlns:v="urn:schemas-microsoft-com:vml" Requires="v">
                <p:oleObj spid="_x0000_s4" name="" r:id="rId6" imgW="114300" imgH="215900" progId="Equation.KSEE3">
                  <p:embed/>
                </p:oleObj>
              </mc:Choice>
              <mc:Fallback>
                <p:oleObj name="" r:id="rId6" imgW="114300" imgH="215900" progId="Equation.KSEE3">
                  <p:embed/>
                  <p:pic>
                    <p:nvPicPr>
                      <p:cNvPr id="0" name="图片 1026"/>
                      <p:cNvPicPr/>
                      <p:nvPr/>
                    </p:nvPicPr>
                    <p:blipFill>
                      <a:blip r:embed="rId5"/>
                      <a:stretch>
                        <a:fillRect/>
                      </a:stretch>
                    </p:blipFill>
                    <p:spPr>
                      <a:xfrm>
                        <a:off x="4972050" y="7658100"/>
                        <a:ext cx="114300" cy="215900"/>
                      </a:xfrm>
                      <a:prstGeom prst="rect">
                        <a:avLst/>
                      </a:prstGeom>
                    </p:spPr>
                  </p:pic>
                </p:oleObj>
              </mc:Fallback>
            </mc:AlternateContent>
          </a:graphicData>
        </a:graphic>
      </p:graphicFrame>
      <p:sp>
        <p:nvSpPr>
          <p:cNvPr id="10" name="文本框 9"/>
          <p:cNvSpPr txBox="1"/>
          <p:nvPr/>
        </p:nvSpPr>
        <p:spPr>
          <a:xfrm>
            <a:off x="1479550" y="6951980"/>
            <a:ext cx="5911850" cy="922020"/>
          </a:xfrm>
          <a:prstGeom prst="rect">
            <a:avLst/>
          </a:prstGeom>
          <a:noFill/>
        </p:spPr>
        <p:txBody>
          <a:bodyPr wrap="square" rtlCol="0">
            <a:spAutoFit/>
          </a:bodyPr>
          <a:lstStyle/>
          <a:p>
            <a:r>
              <a:rPr lang="zh-CN" altLang="en-US" dirty="0"/>
              <a:t>假设数据共可以分成i类：G1，G2...Gi,用Pi表示G1中的第i个数据，Qi表示G2中的第i个数据，则欧几里得距离的计算公式如图所示：</a:t>
            </a:r>
            <a:endParaRPr lang="zh-CN" altLang="en-US" dirty="0"/>
          </a:p>
        </p:txBody>
      </p:sp>
      <p:pic>
        <p:nvPicPr>
          <p:cNvPr id="11" name="图片 10" descr="QianJianTec1717279467873"/>
          <p:cNvPicPr>
            <a:picLocks noChangeAspect="1"/>
          </p:cNvPicPr>
          <p:nvPr/>
        </p:nvPicPr>
        <p:blipFill>
          <a:blip r:embed="rId7"/>
          <a:stretch>
            <a:fillRect/>
          </a:stretch>
        </p:blipFill>
        <p:spPr>
          <a:xfrm>
            <a:off x="1423670" y="8039100"/>
            <a:ext cx="5967730" cy="768985"/>
          </a:xfrm>
          <a:prstGeom prst="rect">
            <a:avLst/>
          </a:prstGeom>
        </p:spPr>
      </p:pic>
      <p:pic>
        <p:nvPicPr>
          <p:cNvPr id="12" name="图片 11" descr="货物聚类"/>
          <p:cNvPicPr>
            <a:picLocks noChangeAspect="1"/>
          </p:cNvPicPr>
          <p:nvPr/>
        </p:nvPicPr>
        <p:blipFill>
          <a:blip r:embed="rId8"/>
          <a:stretch>
            <a:fillRect/>
          </a:stretch>
        </p:blipFill>
        <p:spPr>
          <a:xfrm>
            <a:off x="8839200" y="2400300"/>
            <a:ext cx="9280525" cy="47764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059162">
            <a:off x="4904396" y="897356"/>
            <a:ext cx="8479209" cy="8492289"/>
            <a:chOff x="0" y="0"/>
            <a:chExt cx="11305612" cy="11323052"/>
          </a:xfrm>
        </p:grpSpPr>
        <p:sp>
          <p:nvSpPr>
            <p:cNvPr id="3" name="Freeform 3"/>
            <p:cNvSpPr/>
            <p:nvPr/>
          </p:nvSpPr>
          <p:spPr>
            <a:xfrm>
              <a:off x="2820035" y="0"/>
              <a:ext cx="8485632" cy="8503031"/>
            </a:xfrm>
            <a:custGeom>
              <a:avLst/>
              <a:gdLst/>
              <a:ahLst/>
              <a:cxnLst/>
              <a:rect l="l" t="t" r="r" b="b"/>
              <a:pathLst>
                <a:path w="8485632" h="8503031">
                  <a:moveTo>
                    <a:pt x="8472932" y="8503031"/>
                  </a:moveTo>
                  <a:lnTo>
                    <a:pt x="12700" y="8503031"/>
                  </a:lnTo>
                  <a:cubicBezTo>
                    <a:pt x="5715" y="8503031"/>
                    <a:pt x="0" y="8497316"/>
                    <a:pt x="0" y="8490331"/>
                  </a:cubicBezTo>
                  <a:lnTo>
                    <a:pt x="0" y="12700"/>
                  </a:lnTo>
                  <a:cubicBezTo>
                    <a:pt x="0" y="5715"/>
                    <a:pt x="5715" y="0"/>
                    <a:pt x="12700" y="0"/>
                  </a:cubicBezTo>
                  <a:lnTo>
                    <a:pt x="8472932" y="0"/>
                  </a:lnTo>
                  <a:cubicBezTo>
                    <a:pt x="8479917" y="0"/>
                    <a:pt x="8485632" y="5715"/>
                    <a:pt x="8485632" y="12700"/>
                  </a:cubicBezTo>
                  <a:lnTo>
                    <a:pt x="8485632" y="8490331"/>
                  </a:lnTo>
                  <a:cubicBezTo>
                    <a:pt x="8485632" y="8497316"/>
                    <a:pt x="8479917" y="8503031"/>
                    <a:pt x="8472932" y="8503031"/>
                  </a:cubicBezTo>
                  <a:moveTo>
                    <a:pt x="8472932" y="8477631"/>
                  </a:moveTo>
                  <a:lnTo>
                    <a:pt x="8472932" y="8490331"/>
                  </a:lnTo>
                  <a:lnTo>
                    <a:pt x="8460232" y="8490331"/>
                  </a:lnTo>
                  <a:lnTo>
                    <a:pt x="8460232" y="12700"/>
                  </a:lnTo>
                  <a:lnTo>
                    <a:pt x="8472932" y="12700"/>
                  </a:lnTo>
                  <a:lnTo>
                    <a:pt x="8472932" y="25400"/>
                  </a:lnTo>
                  <a:lnTo>
                    <a:pt x="12700" y="25400"/>
                  </a:lnTo>
                  <a:lnTo>
                    <a:pt x="12700" y="12700"/>
                  </a:lnTo>
                  <a:lnTo>
                    <a:pt x="25400" y="12700"/>
                  </a:lnTo>
                  <a:lnTo>
                    <a:pt x="25400" y="8490331"/>
                  </a:lnTo>
                  <a:lnTo>
                    <a:pt x="12700" y="8490331"/>
                  </a:lnTo>
                  <a:lnTo>
                    <a:pt x="12700" y="8477631"/>
                  </a:lnTo>
                  <a:lnTo>
                    <a:pt x="8472932" y="8477631"/>
                  </a:lnTo>
                  <a:close/>
                </a:path>
              </a:pathLst>
            </a:custGeom>
            <a:solidFill>
              <a:srgbClr val="5B64CB">
                <a:alpha val="29804"/>
              </a:srgbClr>
            </a:solidFill>
          </p:spPr>
          <p:txBody>
            <a:bodyPr/>
            <a:lstStyle/>
            <a:p>
              <a:endParaRPr lang="zh-CN" altLang="en-US"/>
            </a:p>
          </p:txBody>
        </p:sp>
        <p:sp>
          <p:nvSpPr>
            <p:cNvPr id="4" name="Freeform 4"/>
            <p:cNvSpPr/>
            <p:nvPr/>
          </p:nvSpPr>
          <p:spPr>
            <a:xfrm>
              <a:off x="0" y="-1016"/>
              <a:ext cx="2845435" cy="11325098"/>
            </a:xfrm>
            <a:custGeom>
              <a:avLst/>
              <a:gdLst/>
              <a:ahLst/>
              <a:cxnLst/>
              <a:rect l="l" t="t" r="r" b="b"/>
              <a:pathLst>
                <a:path w="2845435" h="11325098">
                  <a:moveTo>
                    <a:pt x="2841752" y="8500237"/>
                  </a:moveTo>
                  <a:lnTo>
                    <a:pt x="21717" y="11320399"/>
                  </a:lnTo>
                  <a:cubicBezTo>
                    <a:pt x="18034" y="11324081"/>
                    <a:pt x="12573" y="11325098"/>
                    <a:pt x="7874" y="11323192"/>
                  </a:cubicBezTo>
                  <a:cubicBezTo>
                    <a:pt x="3175" y="11321288"/>
                    <a:pt x="0" y="11316589"/>
                    <a:pt x="0" y="11311509"/>
                  </a:cubicBezTo>
                  <a:lnTo>
                    <a:pt x="0" y="2833751"/>
                  </a:lnTo>
                  <a:cubicBezTo>
                    <a:pt x="0" y="2830322"/>
                    <a:pt x="1397" y="2827147"/>
                    <a:pt x="3683" y="2824734"/>
                  </a:cubicBezTo>
                  <a:lnTo>
                    <a:pt x="2823718" y="4699"/>
                  </a:lnTo>
                  <a:cubicBezTo>
                    <a:pt x="2827401" y="1016"/>
                    <a:pt x="2832862" y="0"/>
                    <a:pt x="2837561" y="1905"/>
                  </a:cubicBezTo>
                  <a:cubicBezTo>
                    <a:pt x="2842260" y="3810"/>
                    <a:pt x="2845435" y="8509"/>
                    <a:pt x="2845435" y="13589"/>
                  </a:cubicBezTo>
                  <a:lnTo>
                    <a:pt x="2845435" y="8491347"/>
                  </a:lnTo>
                  <a:cubicBezTo>
                    <a:pt x="2845435" y="8494777"/>
                    <a:pt x="2844038" y="8497952"/>
                    <a:pt x="2841752" y="8500365"/>
                  </a:cubicBezTo>
                  <a:moveTo>
                    <a:pt x="2823845" y="8482457"/>
                  </a:moveTo>
                  <a:lnTo>
                    <a:pt x="2832862" y="8491474"/>
                  </a:lnTo>
                  <a:lnTo>
                    <a:pt x="2820162" y="8491474"/>
                  </a:lnTo>
                  <a:lnTo>
                    <a:pt x="2820162" y="13716"/>
                  </a:lnTo>
                  <a:lnTo>
                    <a:pt x="2832862" y="13716"/>
                  </a:lnTo>
                  <a:lnTo>
                    <a:pt x="2841879" y="22733"/>
                  </a:lnTo>
                  <a:lnTo>
                    <a:pt x="21717" y="2842768"/>
                  </a:lnTo>
                  <a:lnTo>
                    <a:pt x="12700" y="2833751"/>
                  </a:lnTo>
                  <a:lnTo>
                    <a:pt x="25400" y="2833751"/>
                  </a:lnTo>
                  <a:lnTo>
                    <a:pt x="25400" y="11311382"/>
                  </a:lnTo>
                  <a:lnTo>
                    <a:pt x="12700" y="11311382"/>
                  </a:lnTo>
                  <a:lnTo>
                    <a:pt x="3683" y="11302365"/>
                  </a:lnTo>
                  <a:lnTo>
                    <a:pt x="2823718" y="8482330"/>
                  </a:lnTo>
                  <a:close/>
                </a:path>
              </a:pathLst>
            </a:custGeom>
            <a:solidFill>
              <a:srgbClr val="4850A2">
                <a:alpha val="29804"/>
              </a:srgbClr>
            </a:solidFill>
          </p:spPr>
          <p:txBody>
            <a:bodyPr/>
            <a:lstStyle/>
            <a:p>
              <a:endParaRPr lang="zh-CN" altLang="en-US"/>
            </a:p>
          </p:txBody>
        </p:sp>
        <p:sp>
          <p:nvSpPr>
            <p:cNvPr id="5" name="Freeform 5"/>
            <p:cNvSpPr/>
            <p:nvPr/>
          </p:nvSpPr>
          <p:spPr>
            <a:xfrm>
              <a:off x="-889" y="8477631"/>
              <a:ext cx="11307445" cy="2845434"/>
            </a:xfrm>
            <a:custGeom>
              <a:avLst/>
              <a:gdLst/>
              <a:ahLst/>
              <a:cxnLst/>
              <a:rect l="l" t="t" r="r" b="b"/>
              <a:pathLst>
                <a:path w="11307445" h="2845434">
                  <a:moveTo>
                    <a:pt x="11302746" y="21590"/>
                  </a:moveTo>
                  <a:lnTo>
                    <a:pt x="8482711" y="2841752"/>
                  </a:lnTo>
                  <a:cubicBezTo>
                    <a:pt x="8480298" y="2844165"/>
                    <a:pt x="8477123" y="2845434"/>
                    <a:pt x="8473694" y="2845434"/>
                  </a:cubicBezTo>
                  <a:lnTo>
                    <a:pt x="13589" y="2845434"/>
                  </a:lnTo>
                  <a:cubicBezTo>
                    <a:pt x="8509" y="2845434"/>
                    <a:pt x="3810" y="2842387"/>
                    <a:pt x="1905" y="2837561"/>
                  </a:cubicBezTo>
                  <a:cubicBezTo>
                    <a:pt x="0" y="2832734"/>
                    <a:pt x="1016" y="2827401"/>
                    <a:pt x="4699" y="2823718"/>
                  </a:cubicBezTo>
                  <a:lnTo>
                    <a:pt x="2824607" y="3683"/>
                  </a:lnTo>
                  <a:cubicBezTo>
                    <a:pt x="2827020" y="1270"/>
                    <a:pt x="2830195" y="0"/>
                    <a:pt x="2833624" y="0"/>
                  </a:cubicBezTo>
                  <a:lnTo>
                    <a:pt x="11293856" y="0"/>
                  </a:lnTo>
                  <a:cubicBezTo>
                    <a:pt x="11298937" y="0"/>
                    <a:pt x="11303636" y="3048"/>
                    <a:pt x="11305540" y="7874"/>
                  </a:cubicBezTo>
                  <a:cubicBezTo>
                    <a:pt x="11307445" y="12700"/>
                    <a:pt x="11306429" y="18034"/>
                    <a:pt x="11302746" y="21717"/>
                  </a:cubicBezTo>
                  <a:moveTo>
                    <a:pt x="11284839" y="3810"/>
                  </a:moveTo>
                  <a:lnTo>
                    <a:pt x="11293856" y="12827"/>
                  </a:lnTo>
                  <a:lnTo>
                    <a:pt x="11293856" y="25527"/>
                  </a:lnTo>
                  <a:lnTo>
                    <a:pt x="2833624" y="25527"/>
                  </a:lnTo>
                  <a:lnTo>
                    <a:pt x="2833624" y="12827"/>
                  </a:lnTo>
                  <a:lnTo>
                    <a:pt x="2842641" y="21844"/>
                  </a:lnTo>
                  <a:lnTo>
                    <a:pt x="22606" y="2841752"/>
                  </a:lnTo>
                  <a:lnTo>
                    <a:pt x="13589" y="2832735"/>
                  </a:lnTo>
                  <a:lnTo>
                    <a:pt x="13589" y="2820035"/>
                  </a:lnTo>
                  <a:lnTo>
                    <a:pt x="8473694" y="2820035"/>
                  </a:lnTo>
                  <a:lnTo>
                    <a:pt x="8473694" y="2832735"/>
                  </a:lnTo>
                  <a:lnTo>
                    <a:pt x="8464677" y="2823718"/>
                  </a:lnTo>
                  <a:lnTo>
                    <a:pt x="11284839" y="3683"/>
                  </a:lnTo>
                  <a:close/>
                </a:path>
              </a:pathLst>
            </a:custGeom>
            <a:solidFill>
              <a:srgbClr val="7B83D5">
                <a:alpha val="29804"/>
              </a:srgbClr>
            </a:solidFill>
          </p:spPr>
          <p:txBody>
            <a:bodyPr/>
            <a:lstStyle/>
            <a:p>
              <a:endParaRPr lang="zh-CN" altLang="en-US"/>
            </a:p>
          </p:txBody>
        </p:sp>
      </p:grpSp>
      <p:sp>
        <p:nvSpPr>
          <p:cNvPr id="6" name="Freeform 6"/>
          <p:cNvSpPr/>
          <p:nvPr/>
        </p:nvSpPr>
        <p:spPr>
          <a:xfrm>
            <a:off x="0" y="2168842"/>
            <a:ext cx="18288000" cy="5949315"/>
          </a:xfrm>
          <a:custGeom>
            <a:avLst/>
            <a:gdLst/>
            <a:ahLst/>
            <a:cxnLst/>
            <a:rect l="l" t="t" r="r" b="b"/>
            <a:pathLst>
              <a:path w="18288000" h="5949315">
                <a:moveTo>
                  <a:pt x="0" y="0"/>
                </a:moveTo>
                <a:lnTo>
                  <a:pt x="18288000" y="0"/>
                </a:lnTo>
                <a:lnTo>
                  <a:pt x="18288000" y="5949315"/>
                </a:lnTo>
                <a:lnTo>
                  <a:pt x="0" y="5949315"/>
                </a:lnTo>
                <a:lnTo>
                  <a:pt x="0" y="0"/>
                </a:lnTo>
                <a:close/>
              </a:path>
            </a:pathLst>
          </a:custGeom>
          <a:blipFill>
            <a:blip r:embed="rId1"/>
            <a:stretch>
              <a:fillRect/>
            </a:stretch>
          </a:blipFill>
        </p:spPr>
        <p:txBody>
          <a:bodyPr/>
          <a:lstStyle/>
          <a:p>
            <a:endParaRPr lang="zh-CN" altLang="en-US"/>
          </a:p>
        </p:txBody>
      </p:sp>
      <p:sp>
        <p:nvSpPr>
          <p:cNvPr id="7" name="TextBox 7"/>
          <p:cNvSpPr txBox="1"/>
          <p:nvPr/>
        </p:nvSpPr>
        <p:spPr>
          <a:xfrm>
            <a:off x="3154455" y="1276611"/>
            <a:ext cx="11979090" cy="7610475"/>
          </a:xfrm>
          <a:prstGeom prst="rect">
            <a:avLst/>
          </a:prstGeom>
        </p:spPr>
        <p:txBody>
          <a:bodyPr lIns="0" tIns="0" rIns="0" bIns="0" rtlCol="0" anchor="t">
            <a:spAutoFit/>
          </a:bodyPr>
          <a:lstStyle/>
          <a:p>
            <a:pPr marL="0" lvl="0" indent="0" algn="ctr">
              <a:lnSpc>
                <a:spcPts val="59940"/>
              </a:lnSpc>
              <a:spcBef>
                <a:spcPct val="0"/>
              </a:spcBef>
            </a:pPr>
            <a:r>
              <a:rPr lang="en-US" sz="49950" u="none" spc="1199" dirty="0">
                <a:solidFill>
                  <a:srgbClr val="FFFFFF">
                    <a:alpha val="48627"/>
                  </a:srgbClr>
                </a:solidFill>
                <a:latin typeface="思源黑体-粗体 Medium"/>
              </a:rPr>
              <a:t>05</a:t>
            </a:r>
            <a:endParaRPr lang="en-US" sz="49950" u="none" spc="1199" dirty="0">
              <a:solidFill>
                <a:srgbClr val="FFFFFF">
                  <a:alpha val="48627"/>
                </a:srgbClr>
              </a:solidFill>
              <a:latin typeface="思源黑体-粗体 Medium"/>
            </a:endParaRPr>
          </a:p>
        </p:txBody>
      </p:sp>
      <p:sp>
        <p:nvSpPr>
          <p:cNvPr id="10" name="TextBox 10"/>
          <p:cNvSpPr txBox="1"/>
          <p:nvPr/>
        </p:nvSpPr>
        <p:spPr>
          <a:xfrm>
            <a:off x="3233012" y="3970503"/>
            <a:ext cx="11821976" cy="2141099"/>
          </a:xfrm>
          <a:prstGeom prst="rect">
            <a:avLst/>
          </a:prstGeom>
        </p:spPr>
        <p:txBody>
          <a:bodyPr lIns="0" tIns="0" rIns="0" bIns="0" rtlCol="0" anchor="t">
            <a:spAutoFit/>
          </a:bodyPr>
          <a:lstStyle/>
          <a:p>
            <a:pPr marL="0" lvl="0" indent="0" algn="ctr">
              <a:lnSpc>
                <a:spcPts val="17280"/>
              </a:lnSpc>
              <a:spcBef>
                <a:spcPct val="0"/>
              </a:spcBef>
            </a:pPr>
            <a:r>
              <a:rPr lang="zh-CN" altLang="en-US" sz="14400" u="none" spc="1199" dirty="0">
                <a:solidFill>
                  <a:schemeClr val="bg1"/>
                </a:solidFill>
                <a:ea typeface="思源黑体-粗体 Medium"/>
              </a:rPr>
              <a:t>总结展望</a:t>
            </a:r>
            <a:endParaRPr lang="zh-CN" altLang="en-US" sz="14400" u="none" spc="1199" dirty="0">
              <a:solidFill>
                <a:schemeClr val="bg1"/>
              </a:solidFill>
              <a:ea typeface="思源黑体-粗体 Medium"/>
            </a:endParaRPr>
          </a:p>
        </p:txBody>
      </p:sp>
      <p:sp>
        <p:nvSpPr>
          <p:cNvPr id="11" name="TextBox 11"/>
          <p:cNvSpPr txBox="1"/>
          <p:nvPr/>
        </p:nvSpPr>
        <p:spPr>
          <a:xfrm>
            <a:off x="2639118" y="6105636"/>
            <a:ext cx="13009763" cy="461645"/>
          </a:xfrm>
          <a:prstGeom prst="rect">
            <a:avLst/>
          </a:prstGeom>
        </p:spPr>
        <p:txBody>
          <a:bodyPr lIns="0" tIns="0" rIns="0" bIns="0" rtlCol="0" anchor="t">
            <a:spAutoFit/>
          </a:bodyPr>
          <a:lstStyle/>
          <a:p>
            <a:pPr marL="0" lvl="0" indent="0" algn="ctr">
              <a:lnSpc>
                <a:spcPts val="3600"/>
              </a:lnSpc>
              <a:spcBef>
                <a:spcPct val="0"/>
              </a:spcBef>
            </a:pPr>
            <a:r>
              <a:rPr lang="en-US" sz="3000" u="none" spc="2400" dirty="0">
                <a:solidFill>
                  <a:schemeClr val="bg1">
                    <a:alpha val="49804"/>
                  </a:schemeClr>
                </a:solidFill>
                <a:latin typeface="29LT Bukra Semi Condensed" panose="020B0506040000000004"/>
              </a:rPr>
              <a:t>Summarize the outlook</a:t>
            </a:r>
            <a:endParaRPr lang="en-US" sz="3000" u="none" spc="2400" dirty="0">
              <a:solidFill>
                <a:schemeClr val="bg1">
                  <a:alpha val="49804"/>
                </a:schemeClr>
              </a:solidFill>
              <a:latin typeface="29LT Bukra Semi Condensed" panose="020B0506040000000004"/>
            </a:endParaRPr>
          </a:p>
        </p:txBody>
      </p:sp>
      <p:grpSp>
        <p:nvGrpSpPr>
          <p:cNvPr id="12" name="Group 12"/>
          <p:cNvGrpSpPr/>
          <p:nvPr/>
        </p:nvGrpSpPr>
        <p:grpSpPr>
          <a:xfrm rot="2422307">
            <a:off x="11746663" y="9127070"/>
            <a:ext cx="289050" cy="289467"/>
            <a:chOff x="0" y="0"/>
            <a:chExt cx="385400" cy="385956"/>
          </a:xfrm>
        </p:grpSpPr>
        <p:sp>
          <p:nvSpPr>
            <p:cNvPr id="13" name="Freeform 13"/>
            <p:cNvSpPr/>
            <p:nvPr/>
          </p:nvSpPr>
          <p:spPr>
            <a:xfrm>
              <a:off x="0" y="90043"/>
              <a:ext cx="295402" cy="295910"/>
            </a:xfrm>
            <a:custGeom>
              <a:avLst/>
              <a:gdLst/>
              <a:ahLst/>
              <a:cxnLst/>
              <a:rect l="l" t="t" r="r" b="b"/>
              <a:pathLst>
                <a:path w="295402" h="295910">
                  <a:moveTo>
                    <a:pt x="12700" y="0"/>
                  </a:moveTo>
                  <a:lnTo>
                    <a:pt x="282702" y="0"/>
                  </a:lnTo>
                  <a:cubicBezTo>
                    <a:pt x="289687" y="0"/>
                    <a:pt x="295402" y="5715"/>
                    <a:pt x="295402" y="12700"/>
                  </a:cubicBezTo>
                  <a:lnTo>
                    <a:pt x="295402" y="283210"/>
                  </a:lnTo>
                  <a:cubicBezTo>
                    <a:pt x="295402" y="290195"/>
                    <a:pt x="289687" y="295910"/>
                    <a:pt x="282702" y="295910"/>
                  </a:cubicBezTo>
                  <a:lnTo>
                    <a:pt x="12700" y="295910"/>
                  </a:lnTo>
                  <a:cubicBezTo>
                    <a:pt x="5715" y="295910"/>
                    <a:pt x="0" y="290195"/>
                    <a:pt x="0" y="283210"/>
                  </a:cubicBezTo>
                  <a:lnTo>
                    <a:pt x="0" y="12700"/>
                  </a:lnTo>
                  <a:cubicBezTo>
                    <a:pt x="0" y="5715"/>
                    <a:pt x="5715" y="0"/>
                    <a:pt x="12700" y="0"/>
                  </a:cubicBezTo>
                  <a:moveTo>
                    <a:pt x="12700" y="25400"/>
                  </a:moveTo>
                  <a:lnTo>
                    <a:pt x="12700" y="12700"/>
                  </a:lnTo>
                  <a:lnTo>
                    <a:pt x="25400" y="12700"/>
                  </a:lnTo>
                  <a:lnTo>
                    <a:pt x="25400" y="283210"/>
                  </a:lnTo>
                  <a:lnTo>
                    <a:pt x="12700" y="283210"/>
                  </a:lnTo>
                  <a:lnTo>
                    <a:pt x="12700" y="270510"/>
                  </a:lnTo>
                  <a:lnTo>
                    <a:pt x="282702" y="270510"/>
                  </a:lnTo>
                  <a:lnTo>
                    <a:pt x="282702" y="283210"/>
                  </a:lnTo>
                  <a:lnTo>
                    <a:pt x="270002" y="283210"/>
                  </a:lnTo>
                  <a:lnTo>
                    <a:pt x="270002" y="12700"/>
                  </a:lnTo>
                  <a:lnTo>
                    <a:pt x="282702" y="12700"/>
                  </a:lnTo>
                  <a:lnTo>
                    <a:pt x="282702" y="25400"/>
                  </a:lnTo>
                  <a:lnTo>
                    <a:pt x="12700" y="25400"/>
                  </a:lnTo>
                  <a:close/>
                </a:path>
              </a:pathLst>
            </a:custGeom>
            <a:solidFill>
              <a:srgbClr val="5B64CB">
                <a:alpha val="29804"/>
              </a:srgbClr>
            </a:solidFill>
          </p:spPr>
          <p:txBody>
            <a:bodyPr/>
            <a:lstStyle/>
            <a:p>
              <a:endParaRPr lang="zh-CN" altLang="en-US"/>
            </a:p>
          </p:txBody>
        </p:sp>
        <p:sp>
          <p:nvSpPr>
            <p:cNvPr id="14" name="Freeform 14"/>
            <p:cNvSpPr/>
            <p:nvPr/>
          </p:nvSpPr>
          <p:spPr>
            <a:xfrm>
              <a:off x="270002" y="-1016"/>
              <a:ext cx="115443" cy="387985"/>
            </a:xfrm>
            <a:custGeom>
              <a:avLst/>
              <a:gdLst/>
              <a:ahLst/>
              <a:cxnLst/>
              <a:rect l="l" t="t" r="r" b="b"/>
              <a:pathLst>
                <a:path w="115443" h="387985">
                  <a:moveTo>
                    <a:pt x="3683" y="94742"/>
                  </a:moveTo>
                  <a:lnTo>
                    <a:pt x="93726" y="4699"/>
                  </a:lnTo>
                  <a:cubicBezTo>
                    <a:pt x="97409" y="1016"/>
                    <a:pt x="102870" y="0"/>
                    <a:pt x="107569" y="1905"/>
                  </a:cubicBezTo>
                  <a:cubicBezTo>
                    <a:pt x="112268" y="3810"/>
                    <a:pt x="115443" y="8509"/>
                    <a:pt x="115443" y="13589"/>
                  </a:cubicBezTo>
                  <a:lnTo>
                    <a:pt x="115443" y="284226"/>
                  </a:lnTo>
                  <a:cubicBezTo>
                    <a:pt x="115443" y="287655"/>
                    <a:pt x="114046" y="290830"/>
                    <a:pt x="111760" y="293243"/>
                  </a:cubicBezTo>
                  <a:lnTo>
                    <a:pt x="21717" y="383286"/>
                  </a:lnTo>
                  <a:cubicBezTo>
                    <a:pt x="18034" y="386969"/>
                    <a:pt x="12573" y="387985"/>
                    <a:pt x="7874" y="386080"/>
                  </a:cubicBezTo>
                  <a:cubicBezTo>
                    <a:pt x="3175" y="384175"/>
                    <a:pt x="0" y="379476"/>
                    <a:pt x="0" y="374396"/>
                  </a:cubicBezTo>
                  <a:lnTo>
                    <a:pt x="0" y="103759"/>
                  </a:lnTo>
                  <a:cubicBezTo>
                    <a:pt x="0" y="100330"/>
                    <a:pt x="1397" y="97155"/>
                    <a:pt x="3683" y="94742"/>
                  </a:cubicBezTo>
                  <a:moveTo>
                    <a:pt x="21590" y="112649"/>
                  </a:moveTo>
                  <a:lnTo>
                    <a:pt x="12573" y="103632"/>
                  </a:lnTo>
                  <a:lnTo>
                    <a:pt x="25273" y="103632"/>
                  </a:lnTo>
                  <a:lnTo>
                    <a:pt x="25273" y="374142"/>
                  </a:lnTo>
                  <a:lnTo>
                    <a:pt x="12573" y="374142"/>
                  </a:lnTo>
                  <a:lnTo>
                    <a:pt x="3556" y="365125"/>
                  </a:lnTo>
                  <a:lnTo>
                    <a:pt x="93599" y="275082"/>
                  </a:lnTo>
                  <a:lnTo>
                    <a:pt x="102616" y="284099"/>
                  </a:lnTo>
                  <a:lnTo>
                    <a:pt x="89916" y="284099"/>
                  </a:lnTo>
                  <a:lnTo>
                    <a:pt x="89916" y="13716"/>
                  </a:lnTo>
                  <a:lnTo>
                    <a:pt x="102616" y="13716"/>
                  </a:lnTo>
                  <a:lnTo>
                    <a:pt x="111633" y="22733"/>
                  </a:lnTo>
                  <a:lnTo>
                    <a:pt x="21590" y="112776"/>
                  </a:lnTo>
                  <a:close/>
                </a:path>
              </a:pathLst>
            </a:custGeom>
            <a:solidFill>
              <a:srgbClr val="4850A2">
                <a:alpha val="29804"/>
              </a:srgbClr>
            </a:solidFill>
          </p:spPr>
          <p:txBody>
            <a:bodyPr/>
            <a:lstStyle/>
            <a:p>
              <a:endParaRPr lang="zh-CN" altLang="en-US"/>
            </a:p>
          </p:txBody>
        </p:sp>
        <p:sp>
          <p:nvSpPr>
            <p:cNvPr id="15" name="Freeform 15"/>
            <p:cNvSpPr/>
            <p:nvPr/>
          </p:nvSpPr>
          <p:spPr>
            <a:xfrm>
              <a:off x="-889" y="0"/>
              <a:ext cx="387223" cy="115316"/>
            </a:xfrm>
            <a:custGeom>
              <a:avLst/>
              <a:gdLst/>
              <a:ahLst/>
              <a:cxnLst/>
              <a:rect l="l" t="t" r="r" b="b"/>
              <a:pathLst>
                <a:path w="387223" h="115316">
                  <a:moveTo>
                    <a:pt x="4572" y="93726"/>
                  </a:moveTo>
                  <a:lnTo>
                    <a:pt x="94615" y="3683"/>
                  </a:lnTo>
                  <a:cubicBezTo>
                    <a:pt x="97028" y="1397"/>
                    <a:pt x="100203" y="0"/>
                    <a:pt x="103632" y="0"/>
                  </a:cubicBezTo>
                  <a:lnTo>
                    <a:pt x="373634" y="0"/>
                  </a:lnTo>
                  <a:cubicBezTo>
                    <a:pt x="378714" y="0"/>
                    <a:pt x="383413" y="3048"/>
                    <a:pt x="385318" y="7874"/>
                  </a:cubicBezTo>
                  <a:cubicBezTo>
                    <a:pt x="387223" y="12700"/>
                    <a:pt x="386207" y="18034"/>
                    <a:pt x="382524" y="21717"/>
                  </a:cubicBezTo>
                  <a:lnTo>
                    <a:pt x="292608" y="111633"/>
                  </a:lnTo>
                  <a:cubicBezTo>
                    <a:pt x="290195" y="114046"/>
                    <a:pt x="287020" y="115316"/>
                    <a:pt x="283591" y="115316"/>
                  </a:cubicBezTo>
                  <a:lnTo>
                    <a:pt x="13589" y="115316"/>
                  </a:lnTo>
                  <a:cubicBezTo>
                    <a:pt x="8509" y="115316"/>
                    <a:pt x="3810" y="112268"/>
                    <a:pt x="1905" y="107442"/>
                  </a:cubicBezTo>
                  <a:cubicBezTo>
                    <a:pt x="0" y="102616"/>
                    <a:pt x="1016" y="97282"/>
                    <a:pt x="4699" y="93599"/>
                  </a:cubicBezTo>
                  <a:moveTo>
                    <a:pt x="22606" y="111633"/>
                  </a:moveTo>
                  <a:lnTo>
                    <a:pt x="13589" y="102743"/>
                  </a:lnTo>
                  <a:lnTo>
                    <a:pt x="13589" y="90043"/>
                  </a:lnTo>
                  <a:lnTo>
                    <a:pt x="283591" y="90043"/>
                  </a:lnTo>
                  <a:lnTo>
                    <a:pt x="283591" y="102743"/>
                  </a:lnTo>
                  <a:lnTo>
                    <a:pt x="274574" y="93726"/>
                  </a:lnTo>
                  <a:lnTo>
                    <a:pt x="364617" y="3683"/>
                  </a:lnTo>
                  <a:lnTo>
                    <a:pt x="373634" y="12700"/>
                  </a:lnTo>
                  <a:lnTo>
                    <a:pt x="373634" y="25400"/>
                  </a:lnTo>
                  <a:lnTo>
                    <a:pt x="103632" y="25400"/>
                  </a:lnTo>
                  <a:lnTo>
                    <a:pt x="103632" y="12700"/>
                  </a:lnTo>
                  <a:lnTo>
                    <a:pt x="112649" y="21717"/>
                  </a:lnTo>
                  <a:lnTo>
                    <a:pt x="22606" y="111633"/>
                  </a:lnTo>
                  <a:close/>
                </a:path>
              </a:pathLst>
            </a:custGeom>
            <a:solidFill>
              <a:srgbClr val="7B83D5">
                <a:alpha val="29804"/>
              </a:srgbClr>
            </a:solidFill>
          </p:spPr>
          <p:txBody>
            <a:bodyPr/>
            <a:lstStyle/>
            <a:p>
              <a:endParaRPr lang="zh-CN" altLang="en-US"/>
            </a:p>
          </p:txBody>
        </p:sp>
      </p:grpSp>
      <p:grpSp>
        <p:nvGrpSpPr>
          <p:cNvPr id="16" name="Group 16"/>
          <p:cNvGrpSpPr/>
          <p:nvPr/>
        </p:nvGrpSpPr>
        <p:grpSpPr>
          <a:xfrm rot="-1944899">
            <a:off x="12121587" y="8902365"/>
            <a:ext cx="182496" cy="182748"/>
            <a:chOff x="0" y="0"/>
            <a:chExt cx="243328" cy="243664"/>
          </a:xfrm>
        </p:grpSpPr>
        <p:sp>
          <p:nvSpPr>
            <p:cNvPr id="17" name="Freeform 17"/>
            <p:cNvSpPr/>
            <p:nvPr/>
          </p:nvSpPr>
          <p:spPr>
            <a:xfrm>
              <a:off x="54483" y="54483"/>
              <a:ext cx="188849" cy="189230"/>
            </a:xfrm>
            <a:custGeom>
              <a:avLst/>
              <a:gdLst/>
              <a:ahLst/>
              <a:cxnLst/>
              <a:rect l="l" t="t" r="r" b="b"/>
              <a:pathLst>
                <a:path w="188849" h="189230">
                  <a:moveTo>
                    <a:pt x="176149" y="25400"/>
                  </a:moveTo>
                  <a:lnTo>
                    <a:pt x="12700" y="25400"/>
                  </a:lnTo>
                  <a:lnTo>
                    <a:pt x="12700" y="12700"/>
                  </a:lnTo>
                  <a:lnTo>
                    <a:pt x="25400" y="12700"/>
                  </a:lnTo>
                  <a:lnTo>
                    <a:pt x="25400" y="176530"/>
                  </a:lnTo>
                  <a:lnTo>
                    <a:pt x="12700" y="176530"/>
                  </a:lnTo>
                  <a:lnTo>
                    <a:pt x="12700" y="163830"/>
                  </a:lnTo>
                  <a:lnTo>
                    <a:pt x="176149" y="163830"/>
                  </a:lnTo>
                  <a:lnTo>
                    <a:pt x="176149" y="176530"/>
                  </a:lnTo>
                  <a:lnTo>
                    <a:pt x="163449" y="176530"/>
                  </a:lnTo>
                  <a:lnTo>
                    <a:pt x="163449" y="12700"/>
                  </a:lnTo>
                  <a:lnTo>
                    <a:pt x="176149" y="12700"/>
                  </a:lnTo>
                  <a:lnTo>
                    <a:pt x="176149" y="25400"/>
                  </a:lnTo>
                  <a:moveTo>
                    <a:pt x="176149" y="0"/>
                  </a:moveTo>
                  <a:cubicBezTo>
                    <a:pt x="183134" y="0"/>
                    <a:pt x="188849" y="5715"/>
                    <a:pt x="188849" y="12700"/>
                  </a:cubicBezTo>
                  <a:lnTo>
                    <a:pt x="188849" y="176530"/>
                  </a:lnTo>
                  <a:cubicBezTo>
                    <a:pt x="188849" y="183515"/>
                    <a:pt x="183134" y="189230"/>
                    <a:pt x="176149" y="189230"/>
                  </a:cubicBezTo>
                  <a:lnTo>
                    <a:pt x="12700" y="189230"/>
                  </a:lnTo>
                  <a:cubicBezTo>
                    <a:pt x="5715" y="189230"/>
                    <a:pt x="0" y="183515"/>
                    <a:pt x="0" y="176530"/>
                  </a:cubicBezTo>
                  <a:lnTo>
                    <a:pt x="0" y="12700"/>
                  </a:lnTo>
                  <a:cubicBezTo>
                    <a:pt x="0" y="5715"/>
                    <a:pt x="5715" y="0"/>
                    <a:pt x="12700" y="0"/>
                  </a:cubicBezTo>
                  <a:lnTo>
                    <a:pt x="176149" y="0"/>
                  </a:lnTo>
                  <a:close/>
                </a:path>
              </a:pathLst>
            </a:custGeom>
            <a:solidFill>
              <a:srgbClr val="5B64CB">
                <a:alpha val="29804"/>
              </a:srgbClr>
            </a:solidFill>
          </p:spPr>
          <p:txBody>
            <a:bodyPr/>
            <a:lstStyle/>
            <a:p>
              <a:endParaRPr lang="zh-CN" altLang="en-US"/>
            </a:p>
          </p:txBody>
        </p:sp>
        <p:sp>
          <p:nvSpPr>
            <p:cNvPr id="18" name="Freeform 18"/>
            <p:cNvSpPr/>
            <p:nvPr/>
          </p:nvSpPr>
          <p:spPr>
            <a:xfrm>
              <a:off x="0" y="-889"/>
              <a:ext cx="79883" cy="245491"/>
            </a:xfrm>
            <a:custGeom>
              <a:avLst/>
              <a:gdLst/>
              <a:ahLst/>
              <a:cxnLst/>
              <a:rect l="l" t="t" r="r" b="b"/>
              <a:pathLst>
                <a:path w="79883" h="245491">
                  <a:moveTo>
                    <a:pt x="58166" y="77089"/>
                  </a:moveTo>
                  <a:lnTo>
                    <a:pt x="3683" y="22606"/>
                  </a:lnTo>
                  <a:lnTo>
                    <a:pt x="12700" y="13589"/>
                  </a:lnTo>
                  <a:lnTo>
                    <a:pt x="25400" y="13589"/>
                  </a:lnTo>
                  <a:lnTo>
                    <a:pt x="25400" y="177419"/>
                  </a:lnTo>
                  <a:lnTo>
                    <a:pt x="12700" y="177419"/>
                  </a:lnTo>
                  <a:lnTo>
                    <a:pt x="21717" y="168402"/>
                  </a:lnTo>
                  <a:lnTo>
                    <a:pt x="76200" y="222885"/>
                  </a:lnTo>
                  <a:lnTo>
                    <a:pt x="67183" y="231902"/>
                  </a:lnTo>
                  <a:lnTo>
                    <a:pt x="54483" y="231902"/>
                  </a:lnTo>
                  <a:lnTo>
                    <a:pt x="54483" y="68072"/>
                  </a:lnTo>
                  <a:lnTo>
                    <a:pt x="67183" y="68072"/>
                  </a:lnTo>
                  <a:lnTo>
                    <a:pt x="58166" y="77089"/>
                  </a:lnTo>
                  <a:moveTo>
                    <a:pt x="76200" y="59055"/>
                  </a:moveTo>
                  <a:cubicBezTo>
                    <a:pt x="78613" y="61468"/>
                    <a:pt x="79883" y="64643"/>
                    <a:pt x="79883" y="68072"/>
                  </a:cubicBezTo>
                  <a:lnTo>
                    <a:pt x="79883" y="231902"/>
                  </a:lnTo>
                  <a:cubicBezTo>
                    <a:pt x="79883" y="236982"/>
                    <a:pt x="76835" y="241681"/>
                    <a:pt x="72009" y="243586"/>
                  </a:cubicBezTo>
                  <a:cubicBezTo>
                    <a:pt x="67183" y="245491"/>
                    <a:pt x="61849" y="244475"/>
                    <a:pt x="58166" y="240792"/>
                  </a:cubicBezTo>
                  <a:lnTo>
                    <a:pt x="3683" y="186309"/>
                  </a:lnTo>
                  <a:cubicBezTo>
                    <a:pt x="1397" y="184023"/>
                    <a:pt x="0" y="180721"/>
                    <a:pt x="0" y="177419"/>
                  </a:cubicBezTo>
                  <a:lnTo>
                    <a:pt x="0" y="13589"/>
                  </a:lnTo>
                  <a:cubicBezTo>
                    <a:pt x="0" y="8509"/>
                    <a:pt x="3048" y="3810"/>
                    <a:pt x="7874" y="1905"/>
                  </a:cubicBezTo>
                  <a:cubicBezTo>
                    <a:pt x="12700" y="0"/>
                    <a:pt x="18034" y="1016"/>
                    <a:pt x="21717" y="4699"/>
                  </a:cubicBezTo>
                  <a:lnTo>
                    <a:pt x="76200" y="59055"/>
                  </a:lnTo>
                  <a:close/>
                </a:path>
              </a:pathLst>
            </a:custGeom>
            <a:solidFill>
              <a:srgbClr val="4850A2">
                <a:alpha val="29804"/>
              </a:srgbClr>
            </a:solidFill>
          </p:spPr>
          <p:txBody>
            <a:bodyPr/>
            <a:lstStyle/>
            <a:p>
              <a:endParaRPr lang="zh-CN" altLang="en-US"/>
            </a:p>
          </p:txBody>
        </p:sp>
        <p:sp>
          <p:nvSpPr>
            <p:cNvPr id="19" name="Freeform 19"/>
            <p:cNvSpPr/>
            <p:nvPr/>
          </p:nvSpPr>
          <p:spPr>
            <a:xfrm>
              <a:off x="-1016" y="0"/>
              <a:ext cx="245237" cy="80010"/>
            </a:xfrm>
            <a:custGeom>
              <a:avLst/>
              <a:gdLst/>
              <a:ahLst/>
              <a:cxnLst/>
              <a:rect l="l" t="t" r="r" b="b"/>
              <a:pathLst>
                <a:path w="245237" h="80010">
                  <a:moveTo>
                    <a:pt x="222631" y="76200"/>
                  </a:moveTo>
                  <a:lnTo>
                    <a:pt x="168148" y="21717"/>
                  </a:lnTo>
                  <a:lnTo>
                    <a:pt x="177165" y="12700"/>
                  </a:lnTo>
                  <a:lnTo>
                    <a:pt x="177165" y="25400"/>
                  </a:lnTo>
                  <a:lnTo>
                    <a:pt x="13716" y="25400"/>
                  </a:lnTo>
                  <a:lnTo>
                    <a:pt x="13716" y="12700"/>
                  </a:lnTo>
                  <a:lnTo>
                    <a:pt x="22733" y="3683"/>
                  </a:lnTo>
                  <a:lnTo>
                    <a:pt x="77216" y="58166"/>
                  </a:lnTo>
                  <a:lnTo>
                    <a:pt x="68199" y="67183"/>
                  </a:lnTo>
                  <a:lnTo>
                    <a:pt x="68199" y="54483"/>
                  </a:lnTo>
                  <a:lnTo>
                    <a:pt x="231648" y="54483"/>
                  </a:lnTo>
                  <a:lnTo>
                    <a:pt x="231648" y="67183"/>
                  </a:lnTo>
                  <a:lnTo>
                    <a:pt x="222631" y="76200"/>
                  </a:lnTo>
                  <a:moveTo>
                    <a:pt x="240538" y="58293"/>
                  </a:moveTo>
                  <a:cubicBezTo>
                    <a:pt x="244221" y="61976"/>
                    <a:pt x="245237" y="67437"/>
                    <a:pt x="243332" y="72136"/>
                  </a:cubicBezTo>
                  <a:cubicBezTo>
                    <a:pt x="241427" y="76835"/>
                    <a:pt x="236728" y="80010"/>
                    <a:pt x="231648" y="80010"/>
                  </a:cubicBezTo>
                  <a:lnTo>
                    <a:pt x="68199" y="80010"/>
                  </a:lnTo>
                  <a:cubicBezTo>
                    <a:pt x="64770" y="80010"/>
                    <a:pt x="61595" y="78613"/>
                    <a:pt x="59182" y="76327"/>
                  </a:cubicBezTo>
                  <a:lnTo>
                    <a:pt x="4699" y="21717"/>
                  </a:lnTo>
                  <a:cubicBezTo>
                    <a:pt x="1143" y="18034"/>
                    <a:pt x="0" y="12573"/>
                    <a:pt x="2032" y="7874"/>
                  </a:cubicBezTo>
                  <a:cubicBezTo>
                    <a:pt x="4064" y="3175"/>
                    <a:pt x="8636" y="0"/>
                    <a:pt x="13716" y="0"/>
                  </a:cubicBezTo>
                  <a:lnTo>
                    <a:pt x="177165" y="0"/>
                  </a:lnTo>
                  <a:cubicBezTo>
                    <a:pt x="180594" y="0"/>
                    <a:pt x="183769" y="1397"/>
                    <a:pt x="186182" y="3683"/>
                  </a:cubicBezTo>
                  <a:lnTo>
                    <a:pt x="240665" y="58166"/>
                  </a:lnTo>
                  <a:close/>
                </a:path>
              </a:pathLst>
            </a:custGeom>
            <a:solidFill>
              <a:srgbClr val="7B83D5">
                <a:alpha val="29804"/>
              </a:srgbClr>
            </a:solidFill>
          </p:spPr>
          <p:txBody>
            <a:bodyPr/>
            <a:lstStyle/>
            <a:p>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2"/>
            <a:stretch>
              <a:fillRect/>
            </a:stretch>
          </a:blipFill>
        </p:spPr>
        <p:txBody>
          <a:bodyPr/>
          <a:lstStyle/>
          <a:p>
            <a:endParaRPr lang="zh-CN" altLang="en-US"/>
          </a:p>
        </p:txBody>
      </p:sp>
      <p:sp>
        <p:nvSpPr>
          <p:cNvPr id="27" name="TextBox 27"/>
          <p:cNvSpPr txBox="1"/>
          <p:nvPr/>
        </p:nvSpPr>
        <p:spPr>
          <a:xfrm>
            <a:off x="1558290" y="163830"/>
            <a:ext cx="5855335" cy="645795"/>
          </a:xfrm>
          <a:prstGeom prst="rect">
            <a:avLst/>
          </a:prstGeom>
        </p:spPr>
        <p:txBody>
          <a:bodyPr wrap="square"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模型的优点</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05</a:t>
            </a:r>
            <a:endParaRPr lang="en-US" sz="4200" spc="450">
              <a:solidFill>
                <a:srgbClr val="000000"/>
              </a:solidFill>
              <a:latin typeface="思源黑体-粗体 Heavy"/>
            </a:endParaRPr>
          </a:p>
        </p:txBody>
      </p:sp>
      <p:sp>
        <p:nvSpPr>
          <p:cNvPr id="7" name="TextBox 29"/>
          <p:cNvSpPr txBox="1"/>
          <p:nvPr/>
        </p:nvSpPr>
        <p:spPr>
          <a:xfrm>
            <a:off x="4953313" y="481823"/>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Advantage</a:t>
            </a:r>
            <a:endParaRPr lang="en-US" sz="1600" spc="265">
              <a:solidFill>
                <a:srgbClr val="FFFFFF">
                  <a:alpha val="69804"/>
                </a:srgbClr>
              </a:solidFill>
              <a:latin typeface="29LT Bukra Semi Condensed" panose="020B0506040000000004"/>
            </a:endParaRPr>
          </a:p>
        </p:txBody>
      </p:sp>
      <p:sp>
        <p:nvSpPr>
          <p:cNvPr id="2" name="文本框 1"/>
          <p:cNvSpPr txBox="1"/>
          <p:nvPr/>
        </p:nvSpPr>
        <p:spPr>
          <a:xfrm>
            <a:off x="1584960" y="1562100"/>
            <a:ext cx="14750415" cy="7467599"/>
          </a:xfrm>
          <a:prstGeom prst="rect">
            <a:avLst/>
          </a:prstGeom>
          <a:noFill/>
        </p:spPr>
        <p:txBody>
          <a:bodyPr wrap="square" rtlCol="0">
            <a:noAutofit/>
          </a:bodyPr>
          <a:lstStyle/>
          <a:p>
            <a:r>
              <a:rPr lang="zh-CN" altLang="en-US" sz="3200" spc="171" dirty="0">
                <a:solidFill>
                  <a:srgbClr val="595959"/>
                </a:solidFill>
                <a:ea typeface="思源黑体-粗体" panose="020B0400000000000000" charset="-122"/>
              </a:rPr>
              <a:t>1.ARIMA模型在捕捉线性趋势和季节性方面表现优秀，而LSTM在处理复杂、非线性的时间序列数据上具有较强的能力。单一模型在某些情况下可能存在局限性，而组合模型通过优势互补，减少了这些局限性对预测结果的影响。ARIMA-LSTM混合模型能够结合两者的优点，同时捕捉数据中的线性和非线性特征，在不同情况下提供稳定的预测结果，提高了模型的鲁棒性。</a:t>
            </a:r>
            <a:endParaRPr lang="zh-CN" altLang="en-US" sz="3200" spc="171" dirty="0">
              <a:solidFill>
                <a:srgbClr val="595959"/>
              </a:solidFill>
              <a:ea typeface="思源黑体-粗体" panose="020B0400000000000000" charset="-122"/>
            </a:endParaRPr>
          </a:p>
          <a:p>
            <a:endParaRPr lang="zh-CN" altLang="en-US" sz="3200" spc="171" dirty="0">
              <a:solidFill>
                <a:srgbClr val="595959"/>
              </a:solidFill>
              <a:ea typeface="思源黑体-粗体" panose="020B0400000000000000" charset="-122"/>
            </a:endParaRPr>
          </a:p>
          <a:p>
            <a:r>
              <a:rPr lang="en-US" altLang="zh-CN" sz="3200" spc="171" dirty="0">
                <a:solidFill>
                  <a:srgbClr val="595959"/>
                </a:solidFill>
                <a:ea typeface="思源黑体-粗体" panose="020B0400000000000000" charset="-122"/>
              </a:rPr>
              <a:t>2</a:t>
            </a:r>
            <a:r>
              <a:rPr lang="zh-CN" altLang="en-US" sz="3200" spc="171" dirty="0">
                <a:solidFill>
                  <a:srgbClr val="595959"/>
                </a:solidFill>
                <a:ea typeface="思源黑体-粗体" panose="020B0400000000000000" charset="-122"/>
              </a:rPr>
              <a:t>.组合模型的针对性强。模型不仅关注每日货量变化，还深入分析每小时的货量波动，捕捉更细微的时间序列特征。针对每一个分拣中心，都进行分小时的货量分析后再进行预测。分小时的预测结果可以帮助分拣中心合理安排人员排班，避免人力资源浪费或不足，提高工作效率。</a:t>
            </a:r>
            <a:endParaRPr lang="zh-CN" altLang="en-US" sz="3200" spc="171" dirty="0">
              <a:solidFill>
                <a:srgbClr val="595959"/>
              </a:solidFill>
              <a:ea typeface="思源黑体-粗体" panose="020B0400000000000000" charset="-122"/>
            </a:endParaRPr>
          </a:p>
          <a:p>
            <a:endParaRPr lang="zh-CN" altLang="en-US" sz="3200" spc="171" dirty="0">
              <a:solidFill>
                <a:srgbClr val="595959"/>
              </a:solidFill>
              <a:ea typeface="思源黑体-粗体" panose="020B0400000000000000" charset="-122"/>
            </a:endParaRPr>
          </a:p>
          <a:p>
            <a:r>
              <a:rPr lang="en-US" altLang="zh-CN" sz="3200" spc="171" dirty="0">
                <a:solidFill>
                  <a:srgbClr val="595959"/>
                </a:solidFill>
                <a:ea typeface="思源黑体-粗体" panose="020B0400000000000000" charset="-122"/>
              </a:rPr>
              <a:t>3</a:t>
            </a:r>
            <a:r>
              <a:rPr lang="zh-CN" altLang="en-US" sz="3200" spc="171" dirty="0">
                <a:solidFill>
                  <a:srgbClr val="595959"/>
                </a:solidFill>
                <a:ea typeface="思源黑体-粗体" panose="020B0400000000000000" charset="-122"/>
              </a:rPr>
              <a:t>.针对每一个分拣中心，单独进行了特征分析后再进行预测。不同分拣中心的业务量和工作模式可能存在差异，通过对每个分拣中心的数据进行单独分析和处理，确保模型能够针对性地适应各自的特点，提高预测的准确性。</a:t>
            </a:r>
            <a:endParaRPr lang="zh-CN" altLang="en-US" sz="3200" spc="171" dirty="0">
              <a:solidFill>
                <a:srgbClr val="595959"/>
              </a:solidFill>
              <a:ea typeface="思源黑体-粗体" panose="020B04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059162">
            <a:off x="4904396" y="897356"/>
            <a:ext cx="8479209" cy="8492289"/>
            <a:chOff x="0" y="0"/>
            <a:chExt cx="11305612" cy="11323052"/>
          </a:xfrm>
        </p:grpSpPr>
        <p:sp>
          <p:nvSpPr>
            <p:cNvPr id="3" name="Freeform 3"/>
            <p:cNvSpPr/>
            <p:nvPr/>
          </p:nvSpPr>
          <p:spPr>
            <a:xfrm>
              <a:off x="2820035" y="0"/>
              <a:ext cx="8485632" cy="8503031"/>
            </a:xfrm>
            <a:custGeom>
              <a:avLst/>
              <a:gdLst/>
              <a:ahLst/>
              <a:cxnLst/>
              <a:rect l="l" t="t" r="r" b="b"/>
              <a:pathLst>
                <a:path w="8485632" h="8503031">
                  <a:moveTo>
                    <a:pt x="8472932" y="8503031"/>
                  </a:moveTo>
                  <a:lnTo>
                    <a:pt x="12700" y="8503031"/>
                  </a:lnTo>
                  <a:cubicBezTo>
                    <a:pt x="5715" y="8503031"/>
                    <a:pt x="0" y="8497316"/>
                    <a:pt x="0" y="8490331"/>
                  </a:cubicBezTo>
                  <a:lnTo>
                    <a:pt x="0" y="12700"/>
                  </a:lnTo>
                  <a:cubicBezTo>
                    <a:pt x="0" y="5715"/>
                    <a:pt x="5715" y="0"/>
                    <a:pt x="12700" y="0"/>
                  </a:cubicBezTo>
                  <a:lnTo>
                    <a:pt x="8472932" y="0"/>
                  </a:lnTo>
                  <a:cubicBezTo>
                    <a:pt x="8479917" y="0"/>
                    <a:pt x="8485632" y="5715"/>
                    <a:pt x="8485632" y="12700"/>
                  </a:cubicBezTo>
                  <a:lnTo>
                    <a:pt x="8485632" y="8490331"/>
                  </a:lnTo>
                  <a:cubicBezTo>
                    <a:pt x="8485632" y="8497316"/>
                    <a:pt x="8479917" y="8503031"/>
                    <a:pt x="8472932" y="8503031"/>
                  </a:cubicBezTo>
                  <a:moveTo>
                    <a:pt x="8472932" y="8477631"/>
                  </a:moveTo>
                  <a:lnTo>
                    <a:pt x="8472932" y="8490331"/>
                  </a:lnTo>
                  <a:lnTo>
                    <a:pt x="8460232" y="8490331"/>
                  </a:lnTo>
                  <a:lnTo>
                    <a:pt x="8460232" y="12700"/>
                  </a:lnTo>
                  <a:lnTo>
                    <a:pt x="8472932" y="12700"/>
                  </a:lnTo>
                  <a:lnTo>
                    <a:pt x="8472932" y="25400"/>
                  </a:lnTo>
                  <a:lnTo>
                    <a:pt x="12700" y="25400"/>
                  </a:lnTo>
                  <a:lnTo>
                    <a:pt x="12700" y="12700"/>
                  </a:lnTo>
                  <a:lnTo>
                    <a:pt x="25400" y="12700"/>
                  </a:lnTo>
                  <a:lnTo>
                    <a:pt x="25400" y="8490331"/>
                  </a:lnTo>
                  <a:lnTo>
                    <a:pt x="12700" y="8490331"/>
                  </a:lnTo>
                  <a:lnTo>
                    <a:pt x="12700" y="8477631"/>
                  </a:lnTo>
                  <a:lnTo>
                    <a:pt x="8472932" y="8477631"/>
                  </a:lnTo>
                  <a:close/>
                </a:path>
              </a:pathLst>
            </a:custGeom>
            <a:solidFill>
              <a:srgbClr val="5B64CB">
                <a:alpha val="29804"/>
              </a:srgbClr>
            </a:solidFill>
          </p:spPr>
          <p:txBody>
            <a:bodyPr/>
            <a:lstStyle/>
            <a:p>
              <a:endParaRPr lang="zh-CN" altLang="en-US"/>
            </a:p>
          </p:txBody>
        </p:sp>
        <p:sp>
          <p:nvSpPr>
            <p:cNvPr id="4" name="Freeform 4"/>
            <p:cNvSpPr/>
            <p:nvPr/>
          </p:nvSpPr>
          <p:spPr>
            <a:xfrm>
              <a:off x="0" y="-1016"/>
              <a:ext cx="2845435" cy="11325098"/>
            </a:xfrm>
            <a:custGeom>
              <a:avLst/>
              <a:gdLst/>
              <a:ahLst/>
              <a:cxnLst/>
              <a:rect l="l" t="t" r="r" b="b"/>
              <a:pathLst>
                <a:path w="2845435" h="11325098">
                  <a:moveTo>
                    <a:pt x="2841752" y="8500237"/>
                  </a:moveTo>
                  <a:lnTo>
                    <a:pt x="21717" y="11320399"/>
                  </a:lnTo>
                  <a:cubicBezTo>
                    <a:pt x="18034" y="11324081"/>
                    <a:pt x="12573" y="11325098"/>
                    <a:pt x="7874" y="11323192"/>
                  </a:cubicBezTo>
                  <a:cubicBezTo>
                    <a:pt x="3175" y="11321288"/>
                    <a:pt x="0" y="11316589"/>
                    <a:pt x="0" y="11311509"/>
                  </a:cubicBezTo>
                  <a:lnTo>
                    <a:pt x="0" y="2833751"/>
                  </a:lnTo>
                  <a:cubicBezTo>
                    <a:pt x="0" y="2830322"/>
                    <a:pt x="1397" y="2827147"/>
                    <a:pt x="3683" y="2824734"/>
                  </a:cubicBezTo>
                  <a:lnTo>
                    <a:pt x="2823718" y="4699"/>
                  </a:lnTo>
                  <a:cubicBezTo>
                    <a:pt x="2827401" y="1016"/>
                    <a:pt x="2832862" y="0"/>
                    <a:pt x="2837561" y="1905"/>
                  </a:cubicBezTo>
                  <a:cubicBezTo>
                    <a:pt x="2842260" y="3810"/>
                    <a:pt x="2845435" y="8509"/>
                    <a:pt x="2845435" y="13589"/>
                  </a:cubicBezTo>
                  <a:lnTo>
                    <a:pt x="2845435" y="8491347"/>
                  </a:lnTo>
                  <a:cubicBezTo>
                    <a:pt x="2845435" y="8494777"/>
                    <a:pt x="2844038" y="8497952"/>
                    <a:pt x="2841752" y="8500365"/>
                  </a:cubicBezTo>
                  <a:moveTo>
                    <a:pt x="2823845" y="8482457"/>
                  </a:moveTo>
                  <a:lnTo>
                    <a:pt x="2832862" y="8491474"/>
                  </a:lnTo>
                  <a:lnTo>
                    <a:pt x="2820162" y="8491474"/>
                  </a:lnTo>
                  <a:lnTo>
                    <a:pt x="2820162" y="13716"/>
                  </a:lnTo>
                  <a:lnTo>
                    <a:pt x="2832862" y="13716"/>
                  </a:lnTo>
                  <a:lnTo>
                    <a:pt x="2841879" y="22733"/>
                  </a:lnTo>
                  <a:lnTo>
                    <a:pt x="21717" y="2842768"/>
                  </a:lnTo>
                  <a:lnTo>
                    <a:pt x="12700" y="2833751"/>
                  </a:lnTo>
                  <a:lnTo>
                    <a:pt x="25400" y="2833751"/>
                  </a:lnTo>
                  <a:lnTo>
                    <a:pt x="25400" y="11311382"/>
                  </a:lnTo>
                  <a:lnTo>
                    <a:pt x="12700" y="11311382"/>
                  </a:lnTo>
                  <a:lnTo>
                    <a:pt x="3683" y="11302365"/>
                  </a:lnTo>
                  <a:lnTo>
                    <a:pt x="2823718" y="8482330"/>
                  </a:lnTo>
                  <a:close/>
                </a:path>
              </a:pathLst>
            </a:custGeom>
            <a:solidFill>
              <a:srgbClr val="4850A2">
                <a:alpha val="29804"/>
              </a:srgbClr>
            </a:solidFill>
          </p:spPr>
          <p:txBody>
            <a:bodyPr/>
            <a:lstStyle/>
            <a:p>
              <a:endParaRPr lang="zh-CN" altLang="en-US"/>
            </a:p>
          </p:txBody>
        </p:sp>
        <p:sp>
          <p:nvSpPr>
            <p:cNvPr id="5" name="Freeform 5"/>
            <p:cNvSpPr/>
            <p:nvPr/>
          </p:nvSpPr>
          <p:spPr>
            <a:xfrm>
              <a:off x="-889" y="8477631"/>
              <a:ext cx="11307445" cy="2845434"/>
            </a:xfrm>
            <a:custGeom>
              <a:avLst/>
              <a:gdLst/>
              <a:ahLst/>
              <a:cxnLst/>
              <a:rect l="l" t="t" r="r" b="b"/>
              <a:pathLst>
                <a:path w="11307445" h="2845434">
                  <a:moveTo>
                    <a:pt x="11302746" y="21590"/>
                  </a:moveTo>
                  <a:lnTo>
                    <a:pt x="8482711" y="2841752"/>
                  </a:lnTo>
                  <a:cubicBezTo>
                    <a:pt x="8480298" y="2844165"/>
                    <a:pt x="8477123" y="2845434"/>
                    <a:pt x="8473694" y="2845434"/>
                  </a:cubicBezTo>
                  <a:lnTo>
                    <a:pt x="13589" y="2845434"/>
                  </a:lnTo>
                  <a:cubicBezTo>
                    <a:pt x="8509" y="2845434"/>
                    <a:pt x="3810" y="2842387"/>
                    <a:pt x="1905" y="2837561"/>
                  </a:cubicBezTo>
                  <a:cubicBezTo>
                    <a:pt x="0" y="2832734"/>
                    <a:pt x="1016" y="2827401"/>
                    <a:pt x="4699" y="2823718"/>
                  </a:cubicBezTo>
                  <a:lnTo>
                    <a:pt x="2824607" y="3683"/>
                  </a:lnTo>
                  <a:cubicBezTo>
                    <a:pt x="2827020" y="1270"/>
                    <a:pt x="2830195" y="0"/>
                    <a:pt x="2833624" y="0"/>
                  </a:cubicBezTo>
                  <a:lnTo>
                    <a:pt x="11293856" y="0"/>
                  </a:lnTo>
                  <a:cubicBezTo>
                    <a:pt x="11298937" y="0"/>
                    <a:pt x="11303636" y="3048"/>
                    <a:pt x="11305540" y="7874"/>
                  </a:cubicBezTo>
                  <a:cubicBezTo>
                    <a:pt x="11307445" y="12700"/>
                    <a:pt x="11306429" y="18034"/>
                    <a:pt x="11302746" y="21717"/>
                  </a:cubicBezTo>
                  <a:moveTo>
                    <a:pt x="11284839" y="3810"/>
                  </a:moveTo>
                  <a:lnTo>
                    <a:pt x="11293856" y="12827"/>
                  </a:lnTo>
                  <a:lnTo>
                    <a:pt x="11293856" y="25527"/>
                  </a:lnTo>
                  <a:lnTo>
                    <a:pt x="2833624" y="25527"/>
                  </a:lnTo>
                  <a:lnTo>
                    <a:pt x="2833624" y="12827"/>
                  </a:lnTo>
                  <a:lnTo>
                    <a:pt x="2842641" y="21844"/>
                  </a:lnTo>
                  <a:lnTo>
                    <a:pt x="22606" y="2841752"/>
                  </a:lnTo>
                  <a:lnTo>
                    <a:pt x="13589" y="2832735"/>
                  </a:lnTo>
                  <a:lnTo>
                    <a:pt x="13589" y="2820035"/>
                  </a:lnTo>
                  <a:lnTo>
                    <a:pt x="8473694" y="2820035"/>
                  </a:lnTo>
                  <a:lnTo>
                    <a:pt x="8473694" y="2832735"/>
                  </a:lnTo>
                  <a:lnTo>
                    <a:pt x="8464677" y="2823718"/>
                  </a:lnTo>
                  <a:lnTo>
                    <a:pt x="11284839" y="3683"/>
                  </a:lnTo>
                  <a:close/>
                </a:path>
              </a:pathLst>
            </a:custGeom>
            <a:solidFill>
              <a:srgbClr val="7B83D5">
                <a:alpha val="29804"/>
              </a:srgbClr>
            </a:solidFill>
          </p:spPr>
          <p:txBody>
            <a:bodyPr/>
            <a:lstStyle/>
            <a:p>
              <a:endParaRPr lang="zh-CN" altLang="en-US"/>
            </a:p>
          </p:txBody>
        </p:sp>
      </p:grpSp>
      <p:sp>
        <p:nvSpPr>
          <p:cNvPr id="6" name="Freeform 6"/>
          <p:cNvSpPr/>
          <p:nvPr/>
        </p:nvSpPr>
        <p:spPr>
          <a:xfrm>
            <a:off x="0" y="2168842"/>
            <a:ext cx="18288000" cy="5949315"/>
          </a:xfrm>
          <a:custGeom>
            <a:avLst/>
            <a:gdLst/>
            <a:ahLst/>
            <a:cxnLst/>
            <a:rect l="l" t="t" r="r" b="b"/>
            <a:pathLst>
              <a:path w="18288000" h="5949315">
                <a:moveTo>
                  <a:pt x="0" y="0"/>
                </a:moveTo>
                <a:lnTo>
                  <a:pt x="18288000" y="0"/>
                </a:lnTo>
                <a:lnTo>
                  <a:pt x="18288000" y="5949315"/>
                </a:lnTo>
                <a:lnTo>
                  <a:pt x="0" y="59493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zh-CN" altLang="en-US"/>
          </a:p>
        </p:txBody>
      </p:sp>
      <p:sp>
        <p:nvSpPr>
          <p:cNvPr id="7" name="TextBox 7"/>
          <p:cNvSpPr txBox="1"/>
          <p:nvPr/>
        </p:nvSpPr>
        <p:spPr>
          <a:xfrm>
            <a:off x="3154455" y="1447941"/>
            <a:ext cx="11979090" cy="7610475"/>
          </a:xfrm>
          <a:prstGeom prst="rect">
            <a:avLst/>
          </a:prstGeom>
        </p:spPr>
        <p:txBody>
          <a:bodyPr lIns="0" tIns="0" rIns="0" bIns="0" rtlCol="0" anchor="t">
            <a:spAutoFit/>
          </a:bodyPr>
          <a:lstStyle/>
          <a:p>
            <a:pPr algn="ctr">
              <a:lnSpc>
                <a:spcPts val="59940"/>
              </a:lnSpc>
            </a:pPr>
            <a:r>
              <a:rPr lang="en-US" sz="49950" spc="1200">
                <a:solidFill>
                  <a:srgbClr val="FFFFFF">
                    <a:alpha val="48627"/>
                  </a:srgbClr>
                </a:solidFill>
                <a:latin typeface="思源黑体-粗体 Medium"/>
              </a:rPr>
              <a:t>01</a:t>
            </a:r>
            <a:endParaRPr lang="en-US" sz="49950" spc="1200">
              <a:solidFill>
                <a:srgbClr val="FFFFFF">
                  <a:alpha val="48627"/>
                </a:srgbClr>
              </a:solidFill>
              <a:latin typeface="思源黑体-粗体 Medium"/>
            </a:endParaRPr>
          </a:p>
        </p:txBody>
      </p:sp>
      <p:sp>
        <p:nvSpPr>
          <p:cNvPr id="10" name="TextBox 10"/>
          <p:cNvSpPr txBox="1"/>
          <p:nvPr/>
        </p:nvSpPr>
        <p:spPr>
          <a:xfrm>
            <a:off x="3233012" y="3970503"/>
            <a:ext cx="11821976" cy="2215515"/>
          </a:xfrm>
          <a:prstGeom prst="rect">
            <a:avLst/>
          </a:prstGeom>
        </p:spPr>
        <p:txBody>
          <a:bodyPr lIns="0" tIns="0" rIns="0" bIns="0" rtlCol="0" anchor="t">
            <a:spAutoFit/>
          </a:bodyPr>
          <a:lstStyle/>
          <a:p>
            <a:pPr algn="ctr">
              <a:lnSpc>
                <a:spcPts val="17280"/>
              </a:lnSpc>
            </a:pPr>
            <a:r>
              <a:rPr lang="zh-CN" altLang="en-US" sz="14400" spc="1199">
                <a:solidFill>
                  <a:schemeClr val="bg1"/>
                </a:solidFill>
                <a:ea typeface="思源黑体-粗体 Medium"/>
              </a:rPr>
              <a:t>项目简介</a:t>
            </a:r>
            <a:endParaRPr lang="zh-CN" altLang="en-US" sz="14400" spc="1199">
              <a:solidFill>
                <a:schemeClr val="bg1"/>
              </a:solidFill>
              <a:ea typeface="思源黑体-粗体 Medium"/>
            </a:endParaRPr>
          </a:p>
        </p:txBody>
      </p:sp>
      <p:sp>
        <p:nvSpPr>
          <p:cNvPr id="11" name="TextBox 11"/>
          <p:cNvSpPr txBox="1"/>
          <p:nvPr/>
        </p:nvSpPr>
        <p:spPr>
          <a:xfrm>
            <a:off x="3804107" y="6105636"/>
            <a:ext cx="10679786" cy="461645"/>
          </a:xfrm>
          <a:prstGeom prst="rect">
            <a:avLst/>
          </a:prstGeom>
        </p:spPr>
        <p:txBody>
          <a:bodyPr lIns="0" tIns="0" rIns="0" bIns="0" rtlCol="0" anchor="t">
            <a:spAutoFit/>
          </a:bodyPr>
          <a:lstStyle/>
          <a:p>
            <a:pPr algn="ctr">
              <a:lnSpc>
                <a:spcPts val="3600"/>
              </a:lnSpc>
            </a:pPr>
            <a:r>
              <a:rPr lang="en-US" sz="3000" spc="2400">
                <a:solidFill>
                  <a:schemeClr val="bg1">
                    <a:alpha val="49804"/>
                  </a:schemeClr>
                </a:solidFill>
                <a:latin typeface="29LT Bukra Semi Condensed" panose="020B0506040000000004"/>
              </a:rPr>
              <a:t>Project Introduction</a:t>
            </a:r>
            <a:endParaRPr lang="en-US" sz="3000" spc="2400">
              <a:solidFill>
                <a:schemeClr val="bg1">
                  <a:alpha val="49804"/>
                </a:schemeClr>
              </a:solidFill>
              <a:latin typeface="29LT Bukra Semi Condensed" panose="020B0506040000000004"/>
            </a:endParaRPr>
          </a:p>
        </p:txBody>
      </p:sp>
      <p:grpSp>
        <p:nvGrpSpPr>
          <p:cNvPr id="12" name="Group 12"/>
          <p:cNvGrpSpPr/>
          <p:nvPr/>
        </p:nvGrpSpPr>
        <p:grpSpPr>
          <a:xfrm rot="2422307">
            <a:off x="11746663" y="9127070"/>
            <a:ext cx="289050" cy="289467"/>
            <a:chOff x="0" y="0"/>
            <a:chExt cx="385400" cy="385956"/>
          </a:xfrm>
        </p:grpSpPr>
        <p:sp>
          <p:nvSpPr>
            <p:cNvPr id="13" name="Freeform 13"/>
            <p:cNvSpPr/>
            <p:nvPr/>
          </p:nvSpPr>
          <p:spPr>
            <a:xfrm>
              <a:off x="0" y="90043"/>
              <a:ext cx="295402" cy="295910"/>
            </a:xfrm>
            <a:custGeom>
              <a:avLst/>
              <a:gdLst/>
              <a:ahLst/>
              <a:cxnLst/>
              <a:rect l="l" t="t" r="r" b="b"/>
              <a:pathLst>
                <a:path w="295402" h="295910">
                  <a:moveTo>
                    <a:pt x="12700" y="0"/>
                  </a:moveTo>
                  <a:lnTo>
                    <a:pt x="282702" y="0"/>
                  </a:lnTo>
                  <a:cubicBezTo>
                    <a:pt x="289687" y="0"/>
                    <a:pt x="295402" y="5715"/>
                    <a:pt x="295402" y="12700"/>
                  </a:cubicBezTo>
                  <a:lnTo>
                    <a:pt x="295402" y="283210"/>
                  </a:lnTo>
                  <a:cubicBezTo>
                    <a:pt x="295402" y="290195"/>
                    <a:pt x="289687" y="295910"/>
                    <a:pt x="282702" y="295910"/>
                  </a:cubicBezTo>
                  <a:lnTo>
                    <a:pt x="12700" y="295910"/>
                  </a:lnTo>
                  <a:cubicBezTo>
                    <a:pt x="5715" y="295910"/>
                    <a:pt x="0" y="290195"/>
                    <a:pt x="0" y="283210"/>
                  </a:cubicBezTo>
                  <a:lnTo>
                    <a:pt x="0" y="12700"/>
                  </a:lnTo>
                  <a:cubicBezTo>
                    <a:pt x="0" y="5715"/>
                    <a:pt x="5715" y="0"/>
                    <a:pt x="12700" y="0"/>
                  </a:cubicBezTo>
                  <a:moveTo>
                    <a:pt x="12700" y="25400"/>
                  </a:moveTo>
                  <a:lnTo>
                    <a:pt x="12700" y="12700"/>
                  </a:lnTo>
                  <a:lnTo>
                    <a:pt x="25400" y="12700"/>
                  </a:lnTo>
                  <a:lnTo>
                    <a:pt x="25400" y="283210"/>
                  </a:lnTo>
                  <a:lnTo>
                    <a:pt x="12700" y="283210"/>
                  </a:lnTo>
                  <a:lnTo>
                    <a:pt x="12700" y="270510"/>
                  </a:lnTo>
                  <a:lnTo>
                    <a:pt x="282702" y="270510"/>
                  </a:lnTo>
                  <a:lnTo>
                    <a:pt x="282702" y="283210"/>
                  </a:lnTo>
                  <a:lnTo>
                    <a:pt x="270002" y="283210"/>
                  </a:lnTo>
                  <a:lnTo>
                    <a:pt x="270002" y="12700"/>
                  </a:lnTo>
                  <a:lnTo>
                    <a:pt x="282702" y="12700"/>
                  </a:lnTo>
                  <a:lnTo>
                    <a:pt x="282702" y="25400"/>
                  </a:lnTo>
                  <a:lnTo>
                    <a:pt x="12700" y="25400"/>
                  </a:lnTo>
                  <a:close/>
                </a:path>
              </a:pathLst>
            </a:custGeom>
            <a:solidFill>
              <a:srgbClr val="5B64CB">
                <a:alpha val="29804"/>
              </a:srgbClr>
            </a:solidFill>
          </p:spPr>
          <p:txBody>
            <a:bodyPr/>
            <a:lstStyle/>
            <a:p>
              <a:endParaRPr lang="zh-CN" altLang="en-US"/>
            </a:p>
          </p:txBody>
        </p:sp>
        <p:sp>
          <p:nvSpPr>
            <p:cNvPr id="14" name="Freeform 14"/>
            <p:cNvSpPr/>
            <p:nvPr/>
          </p:nvSpPr>
          <p:spPr>
            <a:xfrm>
              <a:off x="270002" y="-1016"/>
              <a:ext cx="115443" cy="387985"/>
            </a:xfrm>
            <a:custGeom>
              <a:avLst/>
              <a:gdLst/>
              <a:ahLst/>
              <a:cxnLst/>
              <a:rect l="l" t="t" r="r" b="b"/>
              <a:pathLst>
                <a:path w="115443" h="387985">
                  <a:moveTo>
                    <a:pt x="3683" y="94742"/>
                  </a:moveTo>
                  <a:lnTo>
                    <a:pt x="93726" y="4699"/>
                  </a:lnTo>
                  <a:cubicBezTo>
                    <a:pt x="97409" y="1016"/>
                    <a:pt x="102870" y="0"/>
                    <a:pt x="107569" y="1905"/>
                  </a:cubicBezTo>
                  <a:cubicBezTo>
                    <a:pt x="112268" y="3810"/>
                    <a:pt x="115443" y="8509"/>
                    <a:pt x="115443" y="13589"/>
                  </a:cubicBezTo>
                  <a:lnTo>
                    <a:pt x="115443" y="284226"/>
                  </a:lnTo>
                  <a:cubicBezTo>
                    <a:pt x="115443" y="287655"/>
                    <a:pt x="114046" y="290830"/>
                    <a:pt x="111760" y="293243"/>
                  </a:cubicBezTo>
                  <a:lnTo>
                    <a:pt x="21717" y="383286"/>
                  </a:lnTo>
                  <a:cubicBezTo>
                    <a:pt x="18034" y="386969"/>
                    <a:pt x="12573" y="387985"/>
                    <a:pt x="7874" y="386080"/>
                  </a:cubicBezTo>
                  <a:cubicBezTo>
                    <a:pt x="3175" y="384175"/>
                    <a:pt x="0" y="379476"/>
                    <a:pt x="0" y="374396"/>
                  </a:cubicBezTo>
                  <a:lnTo>
                    <a:pt x="0" y="103759"/>
                  </a:lnTo>
                  <a:cubicBezTo>
                    <a:pt x="0" y="100330"/>
                    <a:pt x="1397" y="97155"/>
                    <a:pt x="3683" y="94742"/>
                  </a:cubicBezTo>
                  <a:moveTo>
                    <a:pt x="21590" y="112649"/>
                  </a:moveTo>
                  <a:lnTo>
                    <a:pt x="12573" y="103632"/>
                  </a:lnTo>
                  <a:lnTo>
                    <a:pt x="25273" y="103632"/>
                  </a:lnTo>
                  <a:lnTo>
                    <a:pt x="25273" y="374142"/>
                  </a:lnTo>
                  <a:lnTo>
                    <a:pt x="12573" y="374142"/>
                  </a:lnTo>
                  <a:lnTo>
                    <a:pt x="3556" y="365125"/>
                  </a:lnTo>
                  <a:lnTo>
                    <a:pt x="93599" y="275082"/>
                  </a:lnTo>
                  <a:lnTo>
                    <a:pt x="102616" y="284099"/>
                  </a:lnTo>
                  <a:lnTo>
                    <a:pt x="89916" y="284099"/>
                  </a:lnTo>
                  <a:lnTo>
                    <a:pt x="89916" y="13716"/>
                  </a:lnTo>
                  <a:lnTo>
                    <a:pt x="102616" y="13716"/>
                  </a:lnTo>
                  <a:lnTo>
                    <a:pt x="111633" y="22733"/>
                  </a:lnTo>
                  <a:lnTo>
                    <a:pt x="21590" y="112776"/>
                  </a:lnTo>
                  <a:close/>
                </a:path>
              </a:pathLst>
            </a:custGeom>
            <a:solidFill>
              <a:srgbClr val="4850A2">
                <a:alpha val="29804"/>
              </a:srgbClr>
            </a:solidFill>
          </p:spPr>
          <p:txBody>
            <a:bodyPr/>
            <a:lstStyle/>
            <a:p>
              <a:endParaRPr lang="zh-CN" altLang="en-US"/>
            </a:p>
          </p:txBody>
        </p:sp>
        <p:sp>
          <p:nvSpPr>
            <p:cNvPr id="15" name="Freeform 15"/>
            <p:cNvSpPr/>
            <p:nvPr/>
          </p:nvSpPr>
          <p:spPr>
            <a:xfrm>
              <a:off x="-889" y="0"/>
              <a:ext cx="387223" cy="115316"/>
            </a:xfrm>
            <a:custGeom>
              <a:avLst/>
              <a:gdLst/>
              <a:ahLst/>
              <a:cxnLst/>
              <a:rect l="l" t="t" r="r" b="b"/>
              <a:pathLst>
                <a:path w="387223" h="115316">
                  <a:moveTo>
                    <a:pt x="4572" y="93726"/>
                  </a:moveTo>
                  <a:lnTo>
                    <a:pt x="94615" y="3683"/>
                  </a:lnTo>
                  <a:cubicBezTo>
                    <a:pt x="97028" y="1397"/>
                    <a:pt x="100203" y="0"/>
                    <a:pt x="103632" y="0"/>
                  </a:cubicBezTo>
                  <a:lnTo>
                    <a:pt x="373634" y="0"/>
                  </a:lnTo>
                  <a:cubicBezTo>
                    <a:pt x="378714" y="0"/>
                    <a:pt x="383413" y="3048"/>
                    <a:pt x="385318" y="7874"/>
                  </a:cubicBezTo>
                  <a:cubicBezTo>
                    <a:pt x="387223" y="12700"/>
                    <a:pt x="386207" y="18034"/>
                    <a:pt x="382524" y="21717"/>
                  </a:cubicBezTo>
                  <a:lnTo>
                    <a:pt x="292608" y="111633"/>
                  </a:lnTo>
                  <a:cubicBezTo>
                    <a:pt x="290195" y="114046"/>
                    <a:pt x="287020" y="115316"/>
                    <a:pt x="283591" y="115316"/>
                  </a:cubicBezTo>
                  <a:lnTo>
                    <a:pt x="13589" y="115316"/>
                  </a:lnTo>
                  <a:cubicBezTo>
                    <a:pt x="8509" y="115316"/>
                    <a:pt x="3810" y="112268"/>
                    <a:pt x="1905" y="107442"/>
                  </a:cubicBezTo>
                  <a:cubicBezTo>
                    <a:pt x="0" y="102616"/>
                    <a:pt x="1016" y="97282"/>
                    <a:pt x="4699" y="93599"/>
                  </a:cubicBezTo>
                  <a:moveTo>
                    <a:pt x="22606" y="111633"/>
                  </a:moveTo>
                  <a:lnTo>
                    <a:pt x="13589" y="102743"/>
                  </a:lnTo>
                  <a:lnTo>
                    <a:pt x="13589" y="90043"/>
                  </a:lnTo>
                  <a:lnTo>
                    <a:pt x="283591" y="90043"/>
                  </a:lnTo>
                  <a:lnTo>
                    <a:pt x="283591" y="102743"/>
                  </a:lnTo>
                  <a:lnTo>
                    <a:pt x="274574" y="93726"/>
                  </a:lnTo>
                  <a:lnTo>
                    <a:pt x="364617" y="3683"/>
                  </a:lnTo>
                  <a:lnTo>
                    <a:pt x="373634" y="12700"/>
                  </a:lnTo>
                  <a:lnTo>
                    <a:pt x="373634" y="25400"/>
                  </a:lnTo>
                  <a:lnTo>
                    <a:pt x="103632" y="25400"/>
                  </a:lnTo>
                  <a:lnTo>
                    <a:pt x="103632" y="12700"/>
                  </a:lnTo>
                  <a:lnTo>
                    <a:pt x="112649" y="21717"/>
                  </a:lnTo>
                  <a:lnTo>
                    <a:pt x="22606" y="111633"/>
                  </a:lnTo>
                  <a:close/>
                </a:path>
              </a:pathLst>
            </a:custGeom>
            <a:solidFill>
              <a:srgbClr val="7B83D5">
                <a:alpha val="29804"/>
              </a:srgbClr>
            </a:solidFill>
          </p:spPr>
          <p:txBody>
            <a:bodyPr/>
            <a:lstStyle/>
            <a:p>
              <a:endParaRPr lang="zh-CN" altLang="en-US"/>
            </a:p>
          </p:txBody>
        </p:sp>
      </p:grpSp>
      <p:grpSp>
        <p:nvGrpSpPr>
          <p:cNvPr id="16" name="Group 16"/>
          <p:cNvGrpSpPr/>
          <p:nvPr/>
        </p:nvGrpSpPr>
        <p:grpSpPr>
          <a:xfrm rot="-1944899">
            <a:off x="12121587" y="8902365"/>
            <a:ext cx="182496" cy="182748"/>
            <a:chOff x="0" y="0"/>
            <a:chExt cx="243328" cy="243664"/>
          </a:xfrm>
        </p:grpSpPr>
        <p:sp>
          <p:nvSpPr>
            <p:cNvPr id="17" name="Freeform 17"/>
            <p:cNvSpPr/>
            <p:nvPr/>
          </p:nvSpPr>
          <p:spPr>
            <a:xfrm>
              <a:off x="54483" y="54483"/>
              <a:ext cx="188849" cy="189230"/>
            </a:xfrm>
            <a:custGeom>
              <a:avLst/>
              <a:gdLst/>
              <a:ahLst/>
              <a:cxnLst/>
              <a:rect l="l" t="t" r="r" b="b"/>
              <a:pathLst>
                <a:path w="188849" h="189230">
                  <a:moveTo>
                    <a:pt x="176149" y="25400"/>
                  </a:moveTo>
                  <a:lnTo>
                    <a:pt x="12700" y="25400"/>
                  </a:lnTo>
                  <a:lnTo>
                    <a:pt x="12700" y="12700"/>
                  </a:lnTo>
                  <a:lnTo>
                    <a:pt x="25400" y="12700"/>
                  </a:lnTo>
                  <a:lnTo>
                    <a:pt x="25400" y="176530"/>
                  </a:lnTo>
                  <a:lnTo>
                    <a:pt x="12700" y="176530"/>
                  </a:lnTo>
                  <a:lnTo>
                    <a:pt x="12700" y="163830"/>
                  </a:lnTo>
                  <a:lnTo>
                    <a:pt x="176149" y="163830"/>
                  </a:lnTo>
                  <a:lnTo>
                    <a:pt x="176149" y="176530"/>
                  </a:lnTo>
                  <a:lnTo>
                    <a:pt x="163449" y="176530"/>
                  </a:lnTo>
                  <a:lnTo>
                    <a:pt x="163449" y="12700"/>
                  </a:lnTo>
                  <a:lnTo>
                    <a:pt x="176149" y="12700"/>
                  </a:lnTo>
                  <a:lnTo>
                    <a:pt x="176149" y="25400"/>
                  </a:lnTo>
                  <a:moveTo>
                    <a:pt x="176149" y="0"/>
                  </a:moveTo>
                  <a:cubicBezTo>
                    <a:pt x="183134" y="0"/>
                    <a:pt x="188849" y="5715"/>
                    <a:pt x="188849" y="12700"/>
                  </a:cubicBezTo>
                  <a:lnTo>
                    <a:pt x="188849" y="176530"/>
                  </a:lnTo>
                  <a:cubicBezTo>
                    <a:pt x="188849" y="183515"/>
                    <a:pt x="183134" y="189230"/>
                    <a:pt x="176149" y="189230"/>
                  </a:cubicBezTo>
                  <a:lnTo>
                    <a:pt x="12700" y="189230"/>
                  </a:lnTo>
                  <a:cubicBezTo>
                    <a:pt x="5715" y="189230"/>
                    <a:pt x="0" y="183515"/>
                    <a:pt x="0" y="176530"/>
                  </a:cubicBezTo>
                  <a:lnTo>
                    <a:pt x="0" y="12700"/>
                  </a:lnTo>
                  <a:cubicBezTo>
                    <a:pt x="0" y="5715"/>
                    <a:pt x="5715" y="0"/>
                    <a:pt x="12700" y="0"/>
                  </a:cubicBezTo>
                  <a:lnTo>
                    <a:pt x="176149" y="0"/>
                  </a:lnTo>
                  <a:close/>
                </a:path>
              </a:pathLst>
            </a:custGeom>
            <a:solidFill>
              <a:srgbClr val="5B64CB">
                <a:alpha val="29804"/>
              </a:srgbClr>
            </a:solidFill>
          </p:spPr>
          <p:txBody>
            <a:bodyPr/>
            <a:lstStyle/>
            <a:p>
              <a:endParaRPr lang="zh-CN" altLang="en-US"/>
            </a:p>
          </p:txBody>
        </p:sp>
        <p:sp>
          <p:nvSpPr>
            <p:cNvPr id="18" name="Freeform 18"/>
            <p:cNvSpPr/>
            <p:nvPr/>
          </p:nvSpPr>
          <p:spPr>
            <a:xfrm>
              <a:off x="0" y="-889"/>
              <a:ext cx="79883" cy="245491"/>
            </a:xfrm>
            <a:custGeom>
              <a:avLst/>
              <a:gdLst/>
              <a:ahLst/>
              <a:cxnLst/>
              <a:rect l="l" t="t" r="r" b="b"/>
              <a:pathLst>
                <a:path w="79883" h="245491">
                  <a:moveTo>
                    <a:pt x="58166" y="77089"/>
                  </a:moveTo>
                  <a:lnTo>
                    <a:pt x="3683" y="22606"/>
                  </a:lnTo>
                  <a:lnTo>
                    <a:pt x="12700" y="13589"/>
                  </a:lnTo>
                  <a:lnTo>
                    <a:pt x="25400" y="13589"/>
                  </a:lnTo>
                  <a:lnTo>
                    <a:pt x="25400" y="177419"/>
                  </a:lnTo>
                  <a:lnTo>
                    <a:pt x="12700" y="177419"/>
                  </a:lnTo>
                  <a:lnTo>
                    <a:pt x="21717" y="168402"/>
                  </a:lnTo>
                  <a:lnTo>
                    <a:pt x="76200" y="222885"/>
                  </a:lnTo>
                  <a:lnTo>
                    <a:pt x="67183" y="231902"/>
                  </a:lnTo>
                  <a:lnTo>
                    <a:pt x="54483" y="231902"/>
                  </a:lnTo>
                  <a:lnTo>
                    <a:pt x="54483" y="68072"/>
                  </a:lnTo>
                  <a:lnTo>
                    <a:pt x="67183" y="68072"/>
                  </a:lnTo>
                  <a:lnTo>
                    <a:pt x="58166" y="77089"/>
                  </a:lnTo>
                  <a:moveTo>
                    <a:pt x="76200" y="59055"/>
                  </a:moveTo>
                  <a:cubicBezTo>
                    <a:pt x="78613" y="61468"/>
                    <a:pt x="79883" y="64643"/>
                    <a:pt x="79883" y="68072"/>
                  </a:cubicBezTo>
                  <a:lnTo>
                    <a:pt x="79883" y="231902"/>
                  </a:lnTo>
                  <a:cubicBezTo>
                    <a:pt x="79883" y="236982"/>
                    <a:pt x="76835" y="241681"/>
                    <a:pt x="72009" y="243586"/>
                  </a:cubicBezTo>
                  <a:cubicBezTo>
                    <a:pt x="67183" y="245491"/>
                    <a:pt x="61849" y="244475"/>
                    <a:pt x="58166" y="240792"/>
                  </a:cubicBezTo>
                  <a:lnTo>
                    <a:pt x="3683" y="186309"/>
                  </a:lnTo>
                  <a:cubicBezTo>
                    <a:pt x="1397" y="184023"/>
                    <a:pt x="0" y="180721"/>
                    <a:pt x="0" y="177419"/>
                  </a:cubicBezTo>
                  <a:lnTo>
                    <a:pt x="0" y="13589"/>
                  </a:lnTo>
                  <a:cubicBezTo>
                    <a:pt x="0" y="8509"/>
                    <a:pt x="3048" y="3810"/>
                    <a:pt x="7874" y="1905"/>
                  </a:cubicBezTo>
                  <a:cubicBezTo>
                    <a:pt x="12700" y="0"/>
                    <a:pt x="18034" y="1016"/>
                    <a:pt x="21717" y="4699"/>
                  </a:cubicBezTo>
                  <a:lnTo>
                    <a:pt x="76200" y="59055"/>
                  </a:lnTo>
                  <a:close/>
                </a:path>
              </a:pathLst>
            </a:custGeom>
            <a:solidFill>
              <a:srgbClr val="4850A2">
                <a:alpha val="29804"/>
              </a:srgbClr>
            </a:solidFill>
          </p:spPr>
          <p:txBody>
            <a:bodyPr/>
            <a:lstStyle/>
            <a:p>
              <a:endParaRPr lang="zh-CN" altLang="en-US"/>
            </a:p>
          </p:txBody>
        </p:sp>
        <p:sp>
          <p:nvSpPr>
            <p:cNvPr id="19" name="Freeform 19"/>
            <p:cNvSpPr/>
            <p:nvPr/>
          </p:nvSpPr>
          <p:spPr>
            <a:xfrm>
              <a:off x="-1016" y="0"/>
              <a:ext cx="245237" cy="80010"/>
            </a:xfrm>
            <a:custGeom>
              <a:avLst/>
              <a:gdLst/>
              <a:ahLst/>
              <a:cxnLst/>
              <a:rect l="l" t="t" r="r" b="b"/>
              <a:pathLst>
                <a:path w="245237" h="80010">
                  <a:moveTo>
                    <a:pt x="222631" y="76200"/>
                  </a:moveTo>
                  <a:lnTo>
                    <a:pt x="168148" y="21717"/>
                  </a:lnTo>
                  <a:lnTo>
                    <a:pt x="177165" y="12700"/>
                  </a:lnTo>
                  <a:lnTo>
                    <a:pt x="177165" y="25400"/>
                  </a:lnTo>
                  <a:lnTo>
                    <a:pt x="13716" y="25400"/>
                  </a:lnTo>
                  <a:lnTo>
                    <a:pt x="13716" y="12700"/>
                  </a:lnTo>
                  <a:lnTo>
                    <a:pt x="22733" y="3683"/>
                  </a:lnTo>
                  <a:lnTo>
                    <a:pt x="77216" y="58166"/>
                  </a:lnTo>
                  <a:lnTo>
                    <a:pt x="68199" y="67183"/>
                  </a:lnTo>
                  <a:lnTo>
                    <a:pt x="68199" y="54483"/>
                  </a:lnTo>
                  <a:lnTo>
                    <a:pt x="231648" y="54483"/>
                  </a:lnTo>
                  <a:lnTo>
                    <a:pt x="231648" y="67183"/>
                  </a:lnTo>
                  <a:lnTo>
                    <a:pt x="222631" y="76200"/>
                  </a:lnTo>
                  <a:moveTo>
                    <a:pt x="240538" y="58293"/>
                  </a:moveTo>
                  <a:cubicBezTo>
                    <a:pt x="244221" y="61976"/>
                    <a:pt x="245237" y="67437"/>
                    <a:pt x="243332" y="72136"/>
                  </a:cubicBezTo>
                  <a:cubicBezTo>
                    <a:pt x="241427" y="76835"/>
                    <a:pt x="236728" y="80010"/>
                    <a:pt x="231648" y="80010"/>
                  </a:cubicBezTo>
                  <a:lnTo>
                    <a:pt x="68199" y="80010"/>
                  </a:lnTo>
                  <a:cubicBezTo>
                    <a:pt x="64770" y="80010"/>
                    <a:pt x="61595" y="78613"/>
                    <a:pt x="59182" y="76327"/>
                  </a:cubicBezTo>
                  <a:lnTo>
                    <a:pt x="4699" y="21717"/>
                  </a:lnTo>
                  <a:cubicBezTo>
                    <a:pt x="1143" y="18034"/>
                    <a:pt x="0" y="12573"/>
                    <a:pt x="2032" y="7874"/>
                  </a:cubicBezTo>
                  <a:cubicBezTo>
                    <a:pt x="4064" y="3175"/>
                    <a:pt x="8636" y="0"/>
                    <a:pt x="13716" y="0"/>
                  </a:cubicBezTo>
                  <a:lnTo>
                    <a:pt x="177165" y="0"/>
                  </a:lnTo>
                  <a:cubicBezTo>
                    <a:pt x="180594" y="0"/>
                    <a:pt x="183769" y="1397"/>
                    <a:pt x="186182" y="3683"/>
                  </a:cubicBezTo>
                  <a:lnTo>
                    <a:pt x="240665" y="58166"/>
                  </a:lnTo>
                  <a:close/>
                </a:path>
              </a:pathLst>
            </a:custGeom>
            <a:solidFill>
              <a:srgbClr val="7B83D5">
                <a:alpha val="29804"/>
              </a:srgbClr>
            </a:solidFill>
          </p:spPr>
          <p:txBody>
            <a:bodyPr/>
            <a:lstStyle/>
            <a:p>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2"/>
            <a:stretch>
              <a:fillRect/>
            </a:stretch>
          </a:blipFill>
        </p:spPr>
        <p:txBody>
          <a:bodyPr/>
          <a:lstStyle/>
          <a:p>
            <a:endParaRPr lang="zh-CN" altLang="en-US"/>
          </a:p>
        </p:txBody>
      </p:sp>
      <p:sp>
        <p:nvSpPr>
          <p:cNvPr id="27" name="TextBox 27"/>
          <p:cNvSpPr txBox="1"/>
          <p:nvPr/>
        </p:nvSpPr>
        <p:spPr>
          <a:xfrm>
            <a:off x="1558290" y="163830"/>
            <a:ext cx="5855335" cy="645795"/>
          </a:xfrm>
          <a:prstGeom prst="rect">
            <a:avLst/>
          </a:prstGeom>
        </p:spPr>
        <p:txBody>
          <a:bodyPr wrap="square"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模型的缺点</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05</a:t>
            </a:r>
            <a:endParaRPr lang="en-US" sz="4200" spc="450">
              <a:solidFill>
                <a:srgbClr val="000000"/>
              </a:solidFill>
              <a:latin typeface="思源黑体-粗体 Heavy"/>
            </a:endParaRPr>
          </a:p>
        </p:txBody>
      </p:sp>
      <p:sp>
        <p:nvSpPr>
          <p:cNvPr id="7" name="TextBox 29"/>
          <p:cNvSpPr txBox="1"/>
          <p:nvPr/>
        </p:nvSpPr>
        <p:spPr>
          <a:xfrm>
            <a:off x="4648513" y="481823"/>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Disadvantage</a:t>
            </a:r>
            <a:endParaRPr lang="en-US" sz="1600" spc="265">
              <a:solidFill>
                <a:srgbClr val="FFFFFF">
                  <a:alpha val="69804"/>
                </a:srgbClr>
              </a:solidFill>
              <a:latin typeface="29LT Bukra Semi Condensed" panose="020B0506040000000004"/>
            </a:endParaRPr>
          </a:p>
        </p:txBody>
      </p:sp>
      <p:sp>
        <p:nvSpPr>
          <p:cNvPr id="3" name="文本框 2"/>
          <p:cNvSpPr txBox="1"/>
          <p:nvPr/>
        </p:nvSpPr>
        <p:spPr>
          <a:xfrm>
            <a:off x="1828800" y="2171700"/>
            <a:ext cx="14375765" cy="6915785"/>
          </a:xfrm>
          <a:prstGeom prst="rect">
            <a:avLst/>
          </a:prstGeom>
          <a:noFill/>
        </p:spPr>
        <p:txBody>
          <a:bodyPr wrap="square" rtlCol="0">
            <a:noAutofit/>
          </a:bodyPr>
          <a:lstStyle/>
          <a:p>
            <a:r>
              <a:rPr lang="zh-CN" altLang="en-US" sz="3200" spc="171" dirty="0">
                <a:solidFill>
                  <a:srgbClr val="595959"/>
                </a:solidFill>
                <a:ea typeface="思源黑体-粗体" panose="020B0400000000000000" charset="-122"/>
              </a:rPr>
              <a:t>1.LSTM作为深度学习模型，需要</a:t>
            </a:r>
            <a:r>
              <a:rPr lang="zh-CN" altLang="en-US" sz="3200" spc="171" dirty="0">
                <a:solidFill>
                  <a:srgbClr val="FF0000"/>
                </a:solidFill>
                <a:ea typeface="思源黑体-粗体" panose="020B0400000000000000" charset="-122"/>
              </a:rPr>
              <a:t>大量</a:t>
            </a:r>
            <a:r>
              <a:rPr lang="zh-CN" altLang="en-US" sz="3200" spc="171" dirty="0">
                <a:solidFill>
                  <a:srgbClr val="595959"/>
                </a:solidFill>
                <a:ea typeface="思源黑体-粗体" panose="020B0400000000000000" charset="-122"/>
              </a:rPr>
              <a:t>的计算资源和数据，并且训练时间较长。当与ARIMA结合使用时，特别是处理大规模数据集时，整个混合模型的训练和预测过程可能会更加</a:t>
            </a:r>
            <a:r>
              <a:rPr lang="zh-CN" altLang="en-US" sz="3200" spc="171" dirty="0">
                <a:solidFill>
                  <a:srgbClr val="FF0000"/>
                </a:solidFill>
                <a:ea typeface="思源黑体-粗体" panose="020B0400000000000000" charset="-122"/>
              </a:rPr>
              <a:t>复杂和耗时</a:t>
            </a:r>
            <a:r>
              <a:rPr lang="zh-CN" altLang="en-US" sz="3200" spc="171" dirty="0">
                <a:solidFill>
                  <a:srgbClr val="595959"/>
                </a:solidFill>
                <a:ea typeface="思源黑体-粗体" panose="020B0400000000000000" charset="-122"/>
              </a:rPr>
              <a:t>。</a:t>
            </a:r>
            <a:endParaRPr lang="zh-CN" altLang="en-US" sz="3200" spc="171" dirty="0">
              <a:solidFill>
                <a:srgbClr val="595959"/>
              </a:solidFill>
              <a:ea typeface="思源黑体-粗体" panose="020B0400000000000000" charset="-122"/>
            </a:endParaRPr>
          </a:p>
          <a:p>
            <a:endParaRPr lang="zh-CN" altLang="en-US" sz="3200" spc="171" dirty="0">
              <a:solidFill>
                <a:srgbClr val="595959"/>
              </a:solidFill>
              <a:ea typeface="思源黑体-粗体" panose="020B0400000000000000" charset="-122"/>
            </a:endParaRPr>
          </a:p>
          <a:p>
            <a:r>
              <a:rPr lang="zh-CN" altLang="en-US" sz="3200" spc="171" dirty="0">
                <a:solidFill>
                  <a:srgbClr val="595959"/>
                </a:solidFill>
                <a:ea typeface="思源黑体-粗体" panose="020B0400000000000000" charset="-122"/>
              </a:rPr>
              <a:t>2.每次运行模型的结果存在一定</a:t>
            </a:r>
            <a:r>
              <a:rPr lang="zh-CN" altLang="en-US" sz="3200" spc="171" dirty="0">
                <a:solidFill>
                  <a:srgbClr val="FF0000"/>
                </a:solidFill>
                <a:ea typeface="思源黑体-粗体" panose="020B0400000000000000" charset="-122"/>
              </a:rPr>
              <a:t>随机误差</a:t>
            </a:r>
            <a:r>
              <a:rPr lang="zh-CN" altLang="en-US" sz="3200" spc="171" dirty="0">
                <a:solidFill>
                  <a:srgbClr val="595959"/>
                </a:solidFill>
                <a:ea typeface="思源黑体-粗体" panose="020B0400000000000000" charset="-122"/>
              </a:rPr>
              <a:t>。物流数据中不可避免地包含各种随机因素，如突发订单、节假日效应、天气影响等。这些随机性因素会引入噪声，尽管对异常值进行了预处理，但一些无法完全消除的异常数据仍会对模型产生随机影响，导致预测结果出现误差，影响模型的预测准确性。</a:t>
            </a:r>
            <a:endParaRPr lang="zh-CN" altLang="en-US" sz="3200" spc="171" dirty="0">
              <a:solidFill>
                <a:srgbClr val="595959"/>
              </a:solidFill>
              <a:ea typeface="思源黑体-粗体" panose="020B0400000000000000" charset="-122"/>
            </a:endParaRPr>
          </a:p>
          <a:p>
            <a:endParaRPr lang="zh-CN" altLang="en-US" sz="3200" spc="171" dirty="0">
              <a:solidFill>
                <a:srgbClr val="595959"/>
              </a:solidFill>
              <a:ea typeface="思源黑体-粗体" panose="020B0400000000000000" charset="-122"/>
            </a:endParaRPr>
          </a:p>
          <a:p>
            <a:r>
              <a:rPr lang="en-US" altLang="zh-CN" sz="3200" spc="171" dirty="0">
                <a:solidFill>
                  <a:srgbClr val="595959"/>
                </a:solidFill>
                <a:ea typeface="思源黑体-粗体" panose="020B0400000000000000" charset="-122"/>
              </a:rPr>
              <a:t>3</a:t>
            </a:r>
            <a:r>
              <a:rPr lang="zh-CN" altLang="en-US" sz="3200" spc="171" dirty="0">
                <a:solidFill>
                  <a:srgbClr val="595959"/>
                </a:solidFill>
                <a:ea typeface="思源黑体-粗体" panose="020B0400000000000000" charset="-122"/>
              </a:rPr>
              <a:t>.缺少了</a:t>
            </a:r>
            <a:r>
              <a:rPr lang="zh-CN" altLang="en-US" sz="3200" spc="171" dirty="0">
                <a:solidFill>
                  <a:srgbClr val="FF0000"/>
                </a:solidFill>
                <a:ea typeface="思源黑体-粗体" panose="020B0400000000000000" charset="-122"/>
              </a:rPr>
              <a:t>灵敏度分析</a:t>
            </a:r>
            <a:r>
              <a:rPr lang="zh-CN" altLang="en-US" sz="3200" spc="171" dirty="0">
                <a:solidFill>
                  <a:srgbClr val="595959"/>
                </a:solidFill>
                <a:ea typeface="思源黑体-粗体" panose="020B0400000000000000" charset="-122"/>
              </a:rPr>
              <a:t>。ARIMA模型的自回归项(p)、差分项(d)和移动平均项(q)，LSTM模型的学习率、隐藏单元数、层数等参数对预测结果有显著影响，并且在组合模型中，ARIMA和LSTM模型的权重分配对最终预测结果有</a:t>
            </a:r>
            <a:r>
              <a:rPr lang="zh-CN" altLang="en-US" sz="3200" spc="171" dirty="0">
                <a:solidFill>
                  <a:srgbClr val="FF0000"/>
                </a:solidFill>
                <a:ea typeface="思源黑体-粗体" panose="020B0400000000000000" charset="-122"/>
              </a:rPr>
              <a:t>直接影响</a:t>
            </a:r>
            <a:r>
              <a:rPr lang="zh-CN" altLang="en-US" sz="3200" spc="171" dirty="0">
                <a:solidFill>
                  <a:srgbClr val="595959"/>
                </a:solidFill>
                <a:ea typeface="思源黑体-粗体" panose="020B0400000000000000" charset="-122"/>
              </a:rPr>
              <a:t>，但未对权重变化对预测结果的敏感性进行系统分析。。</a:t>
            </a:r>
            <a:endParaRPr lang="zh-CN" altLang="en-US" sz="3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6"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2"/>
            <a:stretch>
              <a:fillRect/>
            </a:stretch>
          </a:blipFill>
        </p:spPr>
        <p:txBody>
          <a:bodyPr/>
          <a:lstStyle/>
          <a:p>
            <a:endParaRPr lang="zh-CN" altLang="en-US"/>
          </a:p>
        </p:txBody>
      </p:sp>
      <p:sp>
        <p:nvSpPr>
          <p:cNvPr id="27" name="TextBox 27"/>
          <p:cNvSpPr txBox="1"/>
          <p:nvPr/>
        </p:nvSpPr>
        <p:spPr>
          <a:xfrm>
            <a:off x="1558290" y="163830"/>
            <a:ext cx="5855335" cy="645795"/>
          </a:xfrm>
          <a:prstGeom prst="rect">
            <a:avLst/>
          </a:prstGeom>
        </p:spPr>
        <p:txBody>
          <a:bodyPr wrap="square" lIns="0" tIns="0" rIns="0" bIns="0" rtlCol="0" anchor="t">
            <a:spAutoFit/>
          </a:bodyPr>
          <a:lstStyle/>
          <a:p>
            <a:pPr indent="0">
              <a:lnSpc>
                <a:spcPts val="5040"/>
              </a:lnSpc>
              <a:spcBef>
                <a:spcPct val="0"/>
              </a:spcBef>
            </a:pPr>
            <a:r>
              <a:rPr lang="zh-CN" altLang="en-US" sz="4200" spc="450">
                <a:solidFill>
                  <a:srgbClr val="FFFFFF"/>
                </a:solidFill>
                <a:ea typeface="思源黑体-粗体 Medium"/>
              </a:rPr>
              <a:t>模型的推广</a:t>
            </a:r>
            <a:endParaRPr lang="zh-CN" altLang="en-US" sz="4200" spc="450">
              <a:solidFill>
                <a:srgbClr val="FFFFFF"/>
              </a:solidFill>
              <a:ea typeface="思源黑体-粗体 Medium"/>
            </a:endParaRPr>
          </a:p>
        </p:txBody>
      </p:sp>
      <p:sp>
        <p:nvSpPr>
          <p:cNvPr id="28" name="TextBox 28"/>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05</a:t>
            </a:r>
            <a:endParaRPr lang="en-US" sz="4200" spc="450">
              <a:solidFill>
                <a:srgbClr val="000000"/>
              </a:solidFill>
              <a:latin typeface="思源黑体-粗体 Heavy"/>
            </a:endParaRPr>
          </a:p>
        </p:txBody>
      </p:sp>
      <p:sp>
        <p:nvSpPr>
          <p:cNvPr id="7" name="TextBox 29"/>
          <p:cNvSpPr txBox="1"/>
          <p:nvPr/>
        </p:nvSpPr>
        <p:spPr>
          <a:xfrm>
            <a:off x="4877113" y="425943"/>
            <a:ext cx="3292719" cy="245745"/>
          </a:xfrm>
          <a:prstGeom prst="rect">
            <a:avLst/>
          </a:prstGeom>
        </p:spPr>
        <p:txBody>
          <a:bodyPr lIns="0" tIns="0" rIns="0" bIns="0" rtlCol="0" anchor="t">
            <a:spAutoFit/>
          </a:bodyPr>
          <a:lstStyle/>
          <a:p>
            <a:pPr indent="0">
              <a:lnSpc>
                <a:spcPts val="1920"/>
              </a:lnSpc>
              <a:spcBef>
                <a:spcPct val="0"/>
              </a:spcBef>
            </a:pPr>
            <a:r>
              <a:rPr lang="en-US" sz="1600" spc="265">
                <a:solidFill>
                  <a:srgbClr val="FFFFFF">
                    <a:alpha val="69804"/>
                  </a:srgbClr>
                </a:solidFill>
                <a:latin typeface="29LT Bukra Semi Condensed" panose="020B0506040000000004"/>
              </a:rPr>
              <a:t>Outreach</a:t>
            </a:r>
            <a:endParaRPr lang="en-US" sz="1600" spc="265">
              <a:solidFill>
                <a:srgbClr val="FFFFFF">
                  <a:alpha val="69804"/>
                </a:srgbClr>
              </a:solidFill>
              <a:latin typeface="29LT Bukra Semi Condensed" panose="020B0506040000000004"/>
            </a:endParaRPr>
          </a:p>
        </p:txBody>
      </p:sp>
      <p:sp>
        <p:nvSpPr>
          <p:cNvPr id="2" name="文本框 1"/>
          <p:cNvSpPr txBox="1"/>
          <p:nvPr/>
        </p:nvSpPr>
        <p:spPr>
          <a:xfrm>
            <a:off x="6934200" y="5067300"/>
            <a:ext cx="5006975" cy="1476375"/>
          </a:xfrm>
          <a:prstGeom prst="rect">
            <a:avLst/>
          </a:prstGeom>
          <a:noFill/>
        </p:spPr>
        <p:txBody>
          <a:bodyPr wrap="square" rtlCol="0">
            <a:spAutoFit/>
          </a:bodyPr>
          <a:lstStyle/>
          <a:p>
            <a:r>
              <a:rPr lang="zh-CN" altLang="en-US" spc="171" dirty="0">
                <a:solidFill>
                  <a:srgbClr val="595959"/>
                </a:solidFill>
                <a:ea typeface="思源黑体-粗体" panose="020B0400000000000000" charset="-122"/>
              </a:rPr>
              <a:t>ARIMA-LSTM 能推广到金融市场预测、气象预报、供应链管理和医疗健康等多个领域。通过时间序列预测，该模型能够帮助各行业优化资源配置、提高运营效率和服务水平，为科学决策提供可靠的数据支持。</a:t>
            </a:r>
            <a:endParaRPr lang="zh-CN" altLang="en-US" spc="171" dirty="0">
              <a:solidFill>
                <a:srgbClr val="595959"/>
              </a:solidFill>
              <a:ea typeface="思源黑体-粗体" panose="020B0400000000000000" charset="-122"/>
            </a:endParaRPr>
          </a:p>
        </p:txBody>
      </p:sp>
      <p:cxnSp>
        <p:nvCxnSpPr>
          <p:cNvPr id="3" name="直接箭头连接符 2"/>
          <p:cNvCxnSpPr/>
          <p:nvPr/>
        </p:nvCxnSpPr>
        <p:spPr>
          <a:xfrm>
            <a:off x="5181600" y="3848100"/>
            <a:ext cx="1902460" cy="1146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 name="椭圆 3"/>
          <p:cNvSpPr/>
          <p:nvPr/>
        </p:nvSpPr>
        <p:spPr>
          <a:xfrm>
            <a:off x="6629400" y="4333875"/>
            <a:ext cx="5638800" cy="2895600"/>
          </a:xfrm>
          <a:prstGeom prst="ellips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 name="椭圆 7"/>
          <p:cNvSpPr/>
          <p:nvPr/>
        </p:nvSpPr>
        <p:spPr>
          <a:xfrm>
            <a:off x="1600200" y="2400300"/>
            <a:ext cx="3733800" cy="2057400"/>
          </a:xfrm>
          <a:prstGeom prst="ellipse">
            <a:avLst/>
          </a:prstGeom>
          <a:blipFill rotWithShape="1">
            <a:blip r:embed="rId3"/>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nvSpPr>
        <p:spPr>
          <a:xfrm>
            <a:off x="12420600" y="2019300"/>
            <a:ext cx="3962400" cy="2131695"/>
          </a:xfrm>
          <a:prstGeom prst="ellipse">
            <a:avLst/>
          </a:prstGeom>
          <a:blipFill rotWithShape="1">
            <a:blip r:embed="rId4"/>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nvSpPr>
        <p:spPr>
          <a:xfrm>
            <a:off x="1905000" y="7229475"/>
            <a:ext cx="4495800" cy="2057400"/>
          </a:xfrm>
          <a:prstGeom prst="ellipse">
            <a:avLst/>
          </a:prstGeom>
          <a:blipFill rotWithShape="1">
            <a:blip r:embed="rId5"/>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椭圆 10"/>
          <p:cNvSpPr/>
          <p:nvPr/>
        </p:nvSpPr>
        <p:spPr>
          <a:xfrm>
            <a:off x="12801600" y="6819900"/>
            <a:ext cx="4495800" cy="2353945"/>
          </a:xfrm>
          <a:prstGeom prst="ellipse">
            <a:avLst/>
          </a:prstGeom>
          <a:blipFill rotWithShape="1">
            <a:blip r:embed="rId6"/>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2" name="直接箭头连接符 11"/>
          <p:cNvCxnSpPr/>
          <p:nvPr/>
        </p:nvCxnSpPr>
        <p:spPr>
          <a:xfrm flipH="1">
            <a:off x="11887200" y="3950970"/>
            <a:ext cx="1349375" cy="11163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V="1">
            <a:off x="5636260" y="6667500"/>
            <a:ext cx="1602740" cy="8108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a:stCxn id="11" idx="1"/>
          </p:cNvCxnSpPr>
          <p:nvPr/>
        </p:nvCxnSpPr>
        <p:spPr>
          <a:xfrm flipH="1" flipV="1">
            <a:off x="11963400" y="6482715"/>
            <a:ext cx="1496695" cy="6819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428065"/>
            <a:ext cx="18288000" cy="4290556"/>
          </a:xfrm>
          <a:custGeom>
            <a:avLst/>
            <a:gdLst/>
            <a:ahLst/>
            <a:cxnLst/>
            <a:rect l="l" t="t" r="r" b="b"/>
            <a:pathLst>
              <a:path w="18288000" h="4290556">
                <a:moveTo>
                  <a:pt x="0" y="0"/>
                </a:moveTo>
                <a:lnTo>
                  <a:pt x="18288000" y="0"/>
                </a:lnTo>
                <a:lnTo>
                  <a:pt x="18288000" y="4290557"/>
                </a:lnTo>
                <a:lnTo>
                  <a:pt x="0" y="4290557"/>
                </a:lnTo>
                <a:lnTo>
                  <a:pt x="0" y="0"/>
                </a:lnTo>
                <a:close/>
              </a:path>
            </a:pathLst>
          </a:custGeom>
          <a:blipFill>
            <a:blip r:embed="rId1"/>
            <a:stretch>
              <a:fillRect/>
            </a:stretch>
          </a:blipFill>
        </p:spPr>
        <p:txBody>
          <a:bodyPr/>
          <a:lstStyle/>
          <a:p>
            <a:endParaRPr lang="zh-CN" altLang="en-US"/>
          </a:p>
        </p:txBody>
      </p:sp>
      <p:sp>
        <p:nvSpPr>
          <p:cNvPr id="4" name="TextBox 4"/>
          <p:cNvSpPr txBox="1"/>
          <p:nvPr/>
        </p:nvSpPr>
        <p:spPr>
          <a:xfrm>
            <a:off x="2147430" y="3552587"/>
            <a:ext cx="13993140" cy="1961515"/>
          </a:xfrm>
          <a:prstGeom prst="rect">
            <a:avLst/>
          </a:prstGeom>
        </p:spPr>
        <p:txBody>
          <a:bodyPr lIns="0" tIns="0" rIns="0" bIns="0" rtlCol="0" anchor="t">
            <a:spAutoFit/>
          </a:bodyPr>
          <a:lstStyle/>
          <a:p>
            <a:pPr marL="0" lvl="0" indent="0" algn="ctr">
              <a:lnSpc>
                <a:spcPts val="15300"/>
              </a:lnSpc>
              <a:spcBef>
                <a:spcPct val="0"/>
              </a:spcBef>
            </a:pPr>
            <a:r>
              <a:rPr lang="zh-CN" altLang="en-US" sz="12750" u="none" spc="449">
                <a:solidFill>
                  <a:srgbClr val="FFFFFF"/>
                </a:solidFill>
                <a:ea typeface="思源黑体-粗体 Medium"/>
              </a:rPr>
              <a:t>请老师批评指正</a:t>
            </a:r>
            <a:endParaRPr lang="zh-CN" altLang="en-US" sz="12750" u="none" spc="449">
              <a:solidFill>
                <a:srgbClr val="FFFFFF"/>
              </a:solidFill>
              <a:ea typeface="思源黑体-粗体 Medium"/>
            </a:endParaRPr>
          </a:p>
        </p:txBody>
      </p:sp>
      <p:sp>
        <p:nvSpPr>
          <p:cNvPr id="5" name="TextBox 5"/>
          <p:cNvSpPr txBox="1"/>
          <p:nvPr/>
        </p:nvSpPr>
        <p:spPr>
          <a:xfrm>
            <a:off x="2147431" y="7096432"/>
            <a:ext cx="13993139" cy="723900"/>
          </a:xfrm>
          <a:prstGeom prst="rect">
            <a:avLst/>
          </a:prstGeom>
        </p:spPr>
        <p:txBody>
          <a:bodyPr lIns="0" tIns="0" rIns="0" bIns="0" rtlCol="0" anchor="t">
            <a:spAutoFit/>
          </a:bodyPr>
          <a:lstStyle/>
          <a:p>
            <a:pPr algn="ctr">
              <a:lnSpc>
                <a:spcPts val="4680"/>
              </a:lnSpc>
            </a:pPr>
            <a:r>
              <a:rPr lang="en-US" sz="3900" spc="1474">
                <a:solidFill>
                  <a:srgbClr val="5B64CB"/>
                </a:solidFill>
                <a:latin typeface="29LT Bukra Semi Condensed Medium"/>
              </a:rPr>
              <a:t>THANK YOU FOR WATCHING</a:t>
            </a:r>
            <a:endParaRPr lang="en-US" sz="3900" spc="1474">
              <a:solidFill>
                <a:srgbClr val="5B64CB"/>
              </a:solidFill>
              <a:latin typeface="29LT Bukra Semi Condensed Medium"/>
            </a:endParaRPr>
          </a:p>
        </p:txBody>
      </p:sp>
      <p:sp>
        <p:nvSpPr>
          <p:cNvPr id="6" name="AutoShape 6"/>
          <p:cNvSpPr/>
          <p:nvPr/>
        </p:nvSpPr>
        <p:spPr>
          <a:xfrm>
            <a:off x="5043649" y="8115177"/>
            <a:ext cx="8304618" cy="0"/>
          </a:xfrm>
          <a:prstGeom prst="line">
            <a:avLst/>
          </a:prstGeom>
          <a:ln w="19050" cap="rnd">
            <a:solidFill>
              <a:srgbClr val="000000"/>
            </a:solidFill>
            <a:prstDash val="solid"/>
            <a:headEnd type="none" w="sm" len="sm"/>
            <a:tailEnd type="none" w="sm" len="sm"/>
          </a:ln>
        </p:spPr>
        <p:txBody>
          <a:bodyPr/>
          <a:lstStyle/>
          <a:p>
            <a:endParaRPr lang="zh-CN" altLang="en-US"/>
          </a:p>
        </p:txBody>
      </p:sp>
      <p:grpSp>
        <p:nvGrpSpPr>
          <p:cNvPr id="7" name="Group 7"/>
          <p:cNvGrpSpPr/>
          <p:nvPr/>
        </p:nvGrpSpPr>
        <p:grpSpPr>
          <a:xfrm rot="-8079361">
            <a:off x="4706733" y="7986501"/>
            <a:ext cx="279173" cy="279576"/>
            <a:chOff x="0" y="0"/>
            <a:chExt cx="372230" cy="372768"/>
          </a:xfrm>
        </p:grpSpPr>
        <p:sp>
          <p:nvSpPr>
            <p:cNvPr id="8" name="Freeform 8"/>
            <p:cNvSpPr/>
            <p:nvPr/>
          </p:nvSpPr>
          <p:spPr>
            <a:xfrm>
              <a:off x="0" y="86741"/>
              <a:ext cx="285496" cy="286004"/>
            </a:xfrm>
            <a:custGeom>
              <a:avLst/>
              <a:gdLst/>
              <a:ahLst/>
              <a:cxnLst/>
              <a:rect l="l" t="t" r="r" b="b"/>
              <a:pathLst>
                <a:path w="285496" h="286004">
                  <a:moveTo>
                    <a:pt x="12700" y="0"/>
                  </a:moveTo>
                  <a:lnTo>
                    <a:pt x="272796" y="0"/>
                  </a:lnTo>
                  <a:cubicBezTo>
                    <a:pt x="279781" y="0"/>
                    <a:pt x="285496" y="5715"/>
                    <a:pt x="285496" y="12700"/>
                  </a:cubicBezTo>
                  <a:lnTo>
                    <a:pt x="285496" y="273304"/>
                  </a:lnTo>
                  <a:cubicBezTo>
                    <a:pt x="285496" y="280289"/>
                    <a:pt x="279781" y="286004"/>
                    <a:pt x="272796" y="286004"/>
                  </a:cubicBezTo>
                  <a:lnTo>
                    <a:pt x="12700" y="286004"/>
                  </a:lnTo>
                  <a:cubicBezTo>
                    <a:pt x="5715" y="286004"/>
                    <a:pt x="0" y="280289"/>
                    <a:pt x="0" y="273304"/>
                  </a:cubicBezTo>
                  <a:lnTo>
                    <a:pt x="0" y="12700"/>
                  </a:lnTo>
                  <a:cubicBezTo>
                    <a:pt x="0" y="5715"/>
                    <a:pt x="5715" y="0"/>
                    <a:pt x="12700" y="0"/>
                  </a:cubicBezTo>
                  <a:moveTo>
                    <a:pt x="12700" y="25400"/>
                  </a:moveTo>
                  <a:lnTo>
                    <a:pt x="12700" y="12700"/>
                  </a:lnTo>
                  <a:lnTo>
                    <a:pt x="25400" y="12700"/>
                  </a:lnTo>
                  <a:lnTo>
                    <a:pt x="25400" y="273304"/>
                  </a:lnTo>
                  <a:lnTo>
                    <a:pt x="12700" y="273304"/>
                  </a:lnTo>
                  <a:lnTo>
                    <a:pt x="12700" y="260604"/>
                  </a:lnTo>
                  <a:lnTo>
                    <a:pt x="272796" y="260604"/>
                  </a:lnTo>
                  <a:lnTo>
                    <a:pt x="272796" y="273304"/>
                  </a:lnTo>
                  <a:lnTo>
                    <a:pt x="260096" y="273304"/>
                  </a:lnTo>
                  <a:lnTo>
                    <a:pt x="260096" y="12700"/>
                  </a:lnTo>
                  <a:lnTo>
                    <a:pt x="272796" y="12700"/>
                  </a:lnTo>
                  <a:lnTo>
                    <a:pt x="272796" y="25400"/>
                  </a:lnTo>
                  <a:lnTo>
                    <a:pt x="12700" y="25400"/>
                  </a:lnTo>
                  <a:close/>
                </a:path>
              </a:pathLst>
            </a:custGeom>
            <a:solidFill>
              <a:srgbClr val="8B8FE2"/>
            </a:solidFill>
          </p:spPr>
          <p:txBody>
            <a:bodyPr/>
            <a:lstStyle/>
            <a:p>
              <a:endParaRPr lang="zh-CN" altLang="en-US"/>
            </a:p>
          </p:txBody>
        </p:sp>
        <p:sp>
          <p:nvSpPr>
            <p:cNvPr id="9" name="Freeform 9"/>
            <p:cNvSpPr/>
            <p:nvPr/>
          </p:nvSpPr>
          <p:spPr>
            <a:xfrm>
              <a:off x="260096" y="-1016"/>
              <a:ext cx="112141" cy="374777"/>
            </a:xfrm>
            <a:custGeom>
              <a:avLst/>
              <a:gdLst/>
              <a:ahLst/>
              <a:cxnLst/>
              <a:rect l="l" t="t" r="r" b="b"/>
              <a:pathLst>
                <a:path w="112141" h="374777">
                  <a:moveTo>
                    <a:pt x="3683" y="91440"/>
                  </a:moveTo>
                  <a:lnTo>
                    <a:pt x="90424" y="4699"/>
                  </a:lnTo>
                  <a:cubicBezTo>
                    <a:pt x="94107" y="1016"/>
                    <a:pt x="99568" y="0"/>
                    <a:pt x="104267" y="1905"/>
                  </a:cubicBezTo>
                  <a:cubicBezTo>
                    <a:pt x="108966" y="3810"/>
                    <a:pt x="112141" y="8509"/>
                    <a:pt x="112141" y="13589"/>
                  </a:cubicBezTo>
                  <a:lnTo>
                    <a:pt x="112141" y="274320"/>
                  </a:lnTo>
                  <a:cubicBezTo>
                    <a:pt x="112141" y="277749"/>
                    <a:pt x="110744" y="280924"/>
                    <a:pt x="108458" y="283337"/>
                  </a:cubicBezTo>
                  <a:lnTo>
                    <a:pt x="21717" y="370078"/>
                  </a:lnTo>
                  <a:cubicBezTo>
                    <a:pt x="18034" y="373761"/>
                    <a:pt x="12573" y="374777"/>
                    <a:pt x="7874" y="372872"/>
                  </a:cubicBezTo>
                  <a:cubicBezTo>
                    <a:pt x="3175" y="370967"/>
                    <a:pt x="0" y="366268"/>
                    <a:pt x="0" y="361188"/>
                  </a:cubicBezTo>
                  <a:lnTo>
                    <a:pt x="0" y="100457"/>
                  </a:lnTo>
                  <a:cubicBezTo>
                    <a:pt x="0" y="97028"/>
                    <a:pt x="1397" y="93853"/>
                    <a:pt x="3683" y="91440"/>
                  </a:cubicBezTo>
                  <a:moveTo>
                    <a:pt x="21590" y="109347"/>
                  </a:moveTo>
                  <a:lnTo>
                    <a:pt x="12573" y="100330"/>
                  </a:lnTo>
                  <a:lnTo>
                    <a:pt x="25273" y="100330"/>
                  </a:lnTo>
                  <a:lnTo>
                    <a:pt x="25273" y="361061"/>
                  </a:lnTo>
                  <a:lnTo>
                    <a:pt x="12573" y="361061"/>
                  </a:lnTo>
                  <a:lnTo>
                    <a:pt x="3556" y="352044"/>
                  </a:lnTo>
                  <a:lnTo>
                    <a:pt x="90297" y="265303"/>
                  </a:lnTo>
                  <a:lnTo>
                    <a:pt x="99314" y="274320"/>
                  </a:lnTo>
                  <a:lnTo>
                    <a:pt x="86614" y="274320"/>
                  </a:lnTo>
                  <a:lnTo>
                    <a:pt x="86614" y="13716"/>
                  </a:lnTo>
                  <a:lnTo>
                    <a:pt x="99314" y="13716"/>
                  </a:lnTo>
                  <a:lnTo>
                    <a:pt x="108331" y="22733"/>
                  </a:lnTo>
                  <a:lnTo>
                    <a:pt x="21590" y="109474"/>
                  </a:lnTo>
                  <a:close/>
                </a:path>
              </a:pathLst>
            </a:custGeom>
            <a:solidFill>
              <a:srgbClr val="6F72B4"/>
            </a:solidFill>
          </p:spPr>
          <p:txBody>
            <a:bodyPr/>
            <a:lstStyle/>
            <a:p>
              <a:endParaRPr lang="zh-CN" altLang="en-US"/>
            </a:p>
          </p:txBody>
        </p:sp>
        <p:sp>
          <p:nvSpPr>
            <p:cNvPr id="10" name="Freeform 10"/>
            <p:cNvSpPr/>
            <p:nvPr/>
          </p:nvSpPr>
          <p:spPr>
            <a:xfrm>
              <a:off x="-889" y="0"/>
              <a:ext cx="374015" cy="112141"/>
            </a:xfrm>
            <a:custGeom>
              <a:avLst/>
              <a:gdLst/>
              <a:ahLst/>
              <a:cxnLst/>
              <a:rect l="l" t="t" r="r" b="b"/>
              <a:pathLst>
                <a:path w="374015" h="112141">
                  <a:moveTo>
                    <a:pt x="4572" y="90424"/>
                  </a:moveTo>
                  <a:lnTo>
                    <a:pt x="91313" y="3683"/>
                  </a:lnTo>
                  <a:cubicBezTo>
                    <a:pt x="93726" y="1397"/>
                    <a:pt x="96901" y="0"/>
                    <a:pt x="100330" y="0"/>
                  </a:cubicBezTo>
                  <a:lnTo>
                    <a:pt x="360426" y="0"/>
                  </a:lnTo>
                  <a:cubicBezTo>
                    <a:pt x="365506" y="0"/>
                    <a:pt x="370205" y="3048"/>
                    <a:pt x="372110" y="7874"/>
                  </a:cubicBezTo>
                  <a:cubicBezTo>
                    <a:pt x="374015" y="12700"/>
                    <a:pt x="372999" y="18034"/>
                    <a:pt x="369316" y="21717"/>
                  </a:cubicBezTo>
                  <a:lnTo>
                    <a:pt x="282702" y="108458"/>
                  </a:lnTo>
                  <a:cubicBezTo>
                    <a:pt x="280289" y="110871"/>
                    <a:pt x="277114" y="112141"/>
                    <a:pt x="273685" y="112141"/>
                  </a:cubicBezTo>
                  <a:lnTo>
                    <a:pt x="13589" y="112141"/>
                  </a:lnTo>
                  <a:cubicBezTo>
                    <a:pt x="8509" y="112141"/>
                    <a:pt x="3810" y="109093"/>
                    <a:pt x="1905" y="104267"/>
                  </a:cubicBezTo>
                  <a:cubicBezTo>
                    <a:pt x="0" y="99441"/>
                    <a:pt x="1016" y="94107"/>
                    <a:pt x="4699" y="90424"/>
                  </a:cubicBezTo>
                  <a:moveTo>
                    <a:pt x="22606" y="108458"/>
                  </a:moveTo>
                  <a:lnTo>
                    <a:pt x="13589" y="99441"/>
                  </a:lnTo>
                  <a:lnTo>
                    <a:pt x="13589" y="86741"/>
                  </a:lnTo>
                  <a:lnTo>
                    <a:pt x="273685" y="86741"/>
                  </a:lnTo>
                  <a:lnTo>
                    <a:pt x="273685" y="99441"/>
                  </a:lnTo>
                  <a:lnTo>
                    <a:pt x="264668" y="90424"/>
                  </a:lnTo>
                  <a:lnTo>
                    <a:pt x="351409" y="3683"/>
                  </a:lnTo>
                  <a:lnTo>
                    <a:pt x="360426" y="12700"/>
                  </a:lnTo>
                  <a:lnTo>
                    <a:pt x="360426" y="25400"/>
                  </a:lnTo>
                  <a:lnTo>
                    <a:pt x="100330" y="25400"/>
                  </a:lnTo>
                  <a:lnTo>
                    <a:pt x="100330" y="12700"/>
                  </a:lnTo>
                  <a:lnTo>
                    <a:pt x="109347" y="21717"/>
                  </a:lnTo>
                  <a:lnTo>
                    <a:pt x="22606" y="108458"/>
                  </a:lnTo>
                  <a:close/>
                </a:path>
              </a:pathLst>
            </a:custGeom>
            <a:solidFill>
              <a:srgbClr val="A2A5E7"/>
            </a:solidFill>
          </p:spPr>
          <p:txBody>
            <a:bodyPr/>
            <a:lstStyle/>
            <a:p>
              <a:endParaRPr lang="zh-CN" altLang="en-US"/>
            </a:p>
          </p:txBody>
        </p:sp>
      </p:grpSp>
      <p:grpSp>
        <p:nvGrpSpPr>
          <p:cNvPr id="23" name="Group 23"/>
          <p:cNvGrpSpPr/>
          <p:nvPr/>
        </p:nvGrpSpPr>
        <p:grpSpPr>
          <a:xfrm rot="2422307">
            <a:off x="17644812" y="9732567"/>
            <a:ext cx="343050" cy="343551"/>
            <a:chOff x="0" y="0"/>
            <a:chExt cx="457400" cy="458068"/>
          </a:xfrm>
        </p:grpSpPr>
        <p:sp>
          <p:nvSpPr>
            <p:cNvPr id="24" name="Freeform 24"/>
            <p:cNvSpPr/>
            <p:nvPr/>
          </p:nvSpPr>
          <p:spPr>
            <a:xfrm>
              <a:off x="0" y="107950"/>
              <a:ext cx="349377" cy="350139"/>
            </a:xfrm>
            <a:custGeom>
              <a:avLst/>
              <a:gdLst/>
              <a:ahLst/>
              <a:cxnLst/>
              <a:rect l="l" t="t" r="r" b="b"/>
              <a:pathLst>
                <a:path w="349377" h="350139">
                  <a:moveTo>
                    <a:pt x="12700" y="0"/>
                  </a:moveTo>
                  <a:lnTo>
                    <a:pt x="336677" y="0"/>
                  </a:lnTo>
                  <a:cubicBezTo>
                    <a:pt x="343662" y="0"/>
                    <a:pt x="349377" y="5715"/>
                    <a:pt x="349377" y="12700"/>
                  </a:cubicBezTo>
                  <a:lnTo>
                    <a:pt x="349377" y="337439"/>
                  </a:lnTo>
                  <a:cubicBezTo>
                    <a:pt x="349377" y="344424"/>
                    <a:pt x="343662" y="350139"/>
                    <a:pt x="336677" y="350139"/>
                  </a:cubicBezTo>
                  <a:lnTo>
                    <a:pt x="12700" y="350139"/>
                  </a:lnTo>
                  <a:cubicBezTo>
                    <a:pt x="5715" y="350139"/>
                    <a:pt x="0" y="344424"/>
                    <a:pt x="0" y="337439"/>
                  </a:cubicBezTo>
                  <a:lnTo>
                    <a:pt x="0" y="12700"/>
                  </a:lnTo>
                  <a:cubicBezTo>
                    <a:pt x="0" y="5715"/>
                    <a:pt x="5715" y="0"/>
                    <a:pt x="12700" y="0"/>
                  </a:cubicBezTo>
                  <a:moveTo>
                    <a:pt x="12700" y="25400"/>
                  </a:moveTo>
                  <a:lnTo>
                    <a:pt x="12700" y="12700"/>
                  </a:lnTo>
                  <a:lnTo>
                    <a:pt x="25400" y="12700"/>
                  </a:lnTo>
                  <a:lnTo>
                    <a:pt x="25400" y="337439"/>
                  </a:lnTo>
                  <a:lnTo>
                    <a:pt x="12700" y="337439"/>
                  </a:lnTo>
                  <a:lnTo>
                    <a:pt x="12700" y="324739"/>
                  </a:lnTo>
                  <a:lnTo>
                    <a:pt x="336677" y="324739"/>
                  </a:lnTo>
                  <a:lnTo>
                    <a:pt x="336677" y="337439"/>
                  </a:lnTo>
                  <a:lnTo>
                    <a:pt x="323977" y="337439"/>
                  </a:lnTo>
                  <a:lnTo>
                    <a:pt x="323977" y="12700"/>
                  </a:lnTo>
                  <a:lnTo>
                    <a:pt x="336677" y="12700"/>
                  </a:lnTo>
                  <a:lnTo>
                    <a:pt x="336677" y="25400"/>
                  </a:lnTo>
                  <a:lnTo>
                    <a:pt x="12700" y="25400"/>
                  </a:lnTo>
                  <a:close/>
                </a:path>
              </a:pathLst>
            </a:custGeom>
            <a:solidFill>
              <a:srgbClr val="5B64CB">
                <a:alpha val="74902"/>
              </a:srgbClr>
            </a:solidFill>
          </p:spPr>
          <p:txBody>
            <a:bodyPr/>
            <a:lstStyle/>
            <a:p>
              <a:endParaRPr lang="zh-CN" altLang="en-US"/>
            </a:p>
          </p:txBody>
        </p:sp>
        <p:sp>
          <p:nvSpPr>
            <p:cNvPr id="25" name="Freeform 25"/>
            <p:cNvSpPr/>
            <p:nvPr/>
          </p:nvSpPr>
          <p:spPr>
            <a:xfrm>
              <a:off x="323977" y="-889"/>
              <a:ext cx="133350" cy="459867"/>
            </a:xfrm>
            <a:custGeom>
              <a:avLst/>
              <a:gdLst/>
              <a:ahLst/>
              <a:cxnLst/>
              <a:rect l="l" t="t" r="r" b="b"/>
              <a:pathLst>
                <a:path w="133350" h="459867">
                  <a:moveTo>
                    <a:pt x="3683" y="112649"/>
                  </a:moveTo>
                  <a:lnTo>
                    <a:pt x="111633" y="4699"/>
                  </a:lnTo>
                  <a:cubicBezTo>
                    <a:pt x="115316" y="1016"/>
                    <a:pt x="120777" y="0"/>
                    <a:pt x="125476" y="1905"/>
                  </a:cubicBezTo>
                  <a:cubicBezTo>
                    <a:pt x="130175" y="3810"/>
                    <a:pt x="133350" y="8509"/>
                    <a:pt x="133350" y="13589"/>
                  </a:cubicBezTo>
                  <a:lnTo>
                    <a:pt x="133350" y="338201"/>
                  </a:lnTo>
                  <a:cubicBezTo>
                    <a:pt x="133350" y="341630"/>
                    <a:pt x="131953" y="344805"/>
                    <a:pt x="129667" y="347218"/>
                  </a:cubicBezTo>
                  <a:lnTo>
                    <a:pt x="21717" y="455168"/>
                  </a:lnTo>
                  <a:cubicBezTo>
                    <a:pt x="18034" y="458851"/>
                    <a:pt x="12573" y="459867"/>
                    <a:pt x="7874" y="457962"/>
                  </a:cubicBezTo>
                  <a:cubicBezTo>
                    <a:pt x="3175" y="456057"/>
                    <a:pt x="0" y="451358"/>
                    <a:pt x="0" y="446278"/>
                  </a:cubicBezTo>
                  <a:lnTo>
                    <a:pt x="0" y="121539"/>
                  </a:lnTo>
                  <a:cubicBezTo>
                    <a:pt x="0" y="118110"/>
                    <a:pt x="1397" y="114935"/>
                    <a:pt x="3683" y="112522"/>
                  </a:cubicBezTo>
                  <a:moveTo>
                    <a:pt x="21590" y="130429"/>
                  </a:moveTo>
                  <a:lnTo>
                    <a:pt x="12573" y="121412"/>
                  </a:lnTo>
                  <a:lnTo>
                    <a:pt x="25273" y="121412"/>
                  </a:lnTo>
                  <a:lnTo>
                    <a:pt x="25273" y="446278"/>
                  </a:lnTo>
                  <a:lnTo>
                    <a:pt x="12573" y="446278"/>
                  </a:lnTo>
                  <a:lnTo>
                    <a:pt x="3556" y="437261"/>
                  </a:lnTo>
                  <a:lnTo>
                    <a:pt x="111506" y="329311"/>
                  </a:lnTo>
                  <a:lnTo>
                    <a:pt x="120523" y="338328"/>
                  </a:lnTo>
                  <a:lnTo>
                    <a:pt x="107823" y="338328"/>
                  </a:lnTo>
                  <a:lnTo>
                    <a:pt x="107823" y="13589"/>
                  </a:lnTo>
                  <a:lnTo>
                    <a:pt x="120523" y="13589"/>
                  </a:lnTo>
                  <a:lnTo>
                    <a:pt x="129540" y="22606"/>
                  </a:lnTo>
                  <a:lnTo>
                    <a:pt x="21590" y="130556"/>
                  </a:lnTo>
                  <a:close/>
                </a:path>
              </a:pathLst>
            </a:custGeom>
            <a:solidFill>
              <a:srgbClr val="4850A2">
                <a:alpha val="74902"/>
              </a:srgbClr>
            </a:solidFill>
          </p:spPr>
          <p:txBody>
            <a:bodyPr/>
            <a:lstStyle/>
            <a:p>
              <a:endParaRPr lang="zh-CN" altLang="en-US"/>
            </a:p>
          </p:txBody>
        </p:sp>
        <p:sp>
          <p:nvSpPr>
            <p:cNvPr id="26" name="Freeform 26"/>
            <p:cNvSpPr/>
            <p:nvPr/>
          </p:nvSpPr>
          <p:spPr>
            <a:xfrm>
              <a:off x="-889" y="0"/>
              <a:ext cx="459232" cy="133350"/>
            </a:xfrm>
            <a:custGeom>
              <a:avLst/>
              <a:gdLst/>
              <a:ahLst/>
              <a:cxnLst/>
              <a:rect l="l" t="t" r="r" b="b"/>
              <a:pathLst>
                <a:path w="459232" h="133350">
                  <a:moveTo>
                    <a:pt x="4572" y="111760"/>
                  </a:moveTo>
                  <a:lnTo>
                    <a:pt x="112649" y="3683"/>
                  </a:lnTo>
                  <a:cubicBezTo>
                    <a:pt x="114935" y="1397"/>
                    <a:pt x="118237" y="0"/>
                    <a:pt x="121539" y="0"/>
                  </a:cubicBezTo>
                  <a:lnTo>
                    <a:pt x="445643" y="0"/>
                  </a:lnTo>
                  <a:cubicBezTo>
                    <a:pt x="450723" y="0"/>
                    <a:pt x="455422" y="3048"/>
                    <a:pt x="457327" y="7874"/>
                  </a:cubicBezTo>
                  <a:cubicBezTo>
                    <a:pt x="459232" y="12700"/>
                    <a:pt x="458216" y="18034"/>
                    <a:pt x="454533" y="21717"/>
                  </a:cubicBezTo>
                  <a:lnTo>
                    <a:pt x="346583" y="129667"/>
                  </a:lnTo>
                  <a:cubicBezTo>
                    <a:pt x="344170" y="132080"/>
                    <a:pt x="340995" y="133350"/>
                    <a:pt x="337566" y="133350"/>
                  </a:cubicBezTo>
                  <a:lnTo>
                    <a:pt x="13589" y="133350"/>
                  </a:lnTo>
                  <a:cubicBezTo>
                    <a:pt x="8509" y="133350"/>
                    <a:pt x="3810" y="130302"/>
                    <a:pt x="1905" y="125476"/>
                  </a:cubicBezTo>
                  <a:cubicBezTo>
                    <a:pt x="0" y="120650"/>
                    <a:pt x="1016" y="115316"/>
                    <a:pt x="4572" y="111760"/>
                  </a:cubicBezTo>
                  <a:moveTo>
                    <a:pt x="22479" y="129667"/>
                  </a:moveTo>
                  <a:lnTo>
                    <a:pt x="13589" y="120650"/>
                  </a:lnTo>
                  <a:lnTo>
                    <a:pt x="13589" y="107950"/>
                  </a:lnTo>
                  <a:lnTo>
                    <a:pt x="337566" y="107950"/>
                  </a:lnTo>
                  <a:lnTo>
                    <a:pt x="337566" y="120650"/>
                  </a:lnTo>
                  <a:lnTo>
                    <a:pt x="328549" y="111760"/>
                  </a:lnTo>
                  <a:lnTo>
                    <a:pt x="436499" y="3810"/>
                  </a:lnTo>
                  <a:lnTo>
                    <a:pt x="445516" y="12827"/>
                  </a:lnTo>
                  <a:lnTo>
                    <a:pt x="445516" y="25400"/>
                  </a:lnTo>
                  <a:lnTo>
                    <a:pt x="121539" y="25400"/>
                  </a:lnTo>
                  <a:lnTo>
                    <a:pt x="121539" y="12700"/>
                  </a:lnTo>
                  <a:lnTo>
                    <a:pt x="130556" y="21717"/>
                  </a:lnTo>
                  <a:lnTo>
                    <a:pt x="22606" y="129667"/>
                  </a:lnTo>
                  <a:close/>
                </a:path>
              </a:pathLst>
            </a:custGeom>
            <a:solidFill>
              <a:srgbClr val="7B83D5">
                <a:alpha val="74902"/>
              </a:srgbClr>
            </a:solidFill>
          </p:spPr>
          <p:txBody>
            <a:bodyPr/>
            <a:lstStyle/>
            <a:p>
              <a:endParaRPr lang="zh-CN" altLang="en-US"/>
            </a:p>
          </p:txBody>
        </p:sp>
      </p:grpSp>
      <p:grpSp>
        <p:nvGrpSpPr>
          <p:cNvPr id="27" name="Group 27"/>
          <p:cNvGrpSpPr/>
          <p:nvPr/>
        </p:nvGrpSpPr>
        <p:grpSpPr>
          <a:xfrm rot="-8079361">
            <a:off x="17927799" y="9472304"/>
            <a:ext cx="181050" cy="181302"/>
            <a:chOff x="0" y="0"/>
            <a:chExt cx="241400" cy="241736"/>
          </a:xfrm>
        </p:grpSpPr>
        <p:sp>
          <p:nvSpPr>
            <p:cNvPr id="28" name="Freeform 28"/>
            <p:cNvSpPr/>
            <p:nvPr/>
          </p:nvSpPr>
          <p:spPr>
            <a:xfrm>
              <a:off x="0" y="53975"/>
              <a:ext cx="187452" cy="187706"/>
            </a:xfrm>
            <a:custGeom>
              <a:avLst/>
              <a:gdLst/>
              <a:ahLst/>
              <a:cxnLst/>
              <a:rect l="l" t="t" r="r" b="b"/>
              <a:pathLst>
                <a:path w="187452" h="187706">
                  <a:moveTo>
                    <a:pt x="12700" y="0"/>
                  </a:moveTo>
                  <a:lnTo>
                    <a:pt x="174752" y="0"/>
                  </a:ln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moveTo>
                    <a:pt x="12700" y="25400"/>
                  </a:move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lnTo>
                    <a:pt x="12700" y="25400"/>
                  </a:lnTo>
                  <a:close/>
                </a:path>
              </a:pathLst>
            </a:custGeom>
            <a:solidFill>
              <a:srgbClr val="8B8FE2">
                <a:alpha val="89804"/>
              </a:srgbClr>
            </a:solidFill>
          </p:spPr>
          <p:txBody>
            <a:bodyPr/>
            <a:lstStyle/>
            <a:p>
              <a:endParaRPr lang="zh-CN" altLang="en-US"/>
            </a:p>
          </p:txBody>
        </p:sp>
        <p:sp>
          <p:nvSpPr>
            <p:cNvPr id="29" name="Freeform 29"/>
            <p:cNvSpPr/>
            <p:nvPr/>
          </p:nvSpPr>
          <p:spPr>
            <a:xfrm>
              <a:off x="162052" y="-1016"/>
              <a:ext cx="79375" cy="243713"/>
            </a:xfrm>
            <a:custGeom>
              <a:avLst/>
              <a:gdLst/>
              <a:ahLst/>
              <a:cxnLst/>
              <a:rect l="l" t="t" r="r" b="b"/>
              <a:pathLst>
                <a:path w="79375" h="243713">
                  <a:moveTo>
                    <a:pt x="3683" y="58801"/>
                  </a:moveTo>
                  <a:lnTo>
                    <a:pt x="57658" y="4699"/>
                  </a:lnTo>
                  <a:cubicBezTo>
                    <a:pt x="61341" y="1016"/>
                    <a:pt x="66802" y="0"/>
                    <a:pt x="71501" y="1905"/>
                  </a:cubicBezTo>
                  <a:cubicBezTo>
                    <a:pt x="76200" y="3810"/>
                    <a:pt x="79375" y="8509"/>
                    <a:pt x="79375" y="13589"/>
                  </a:cubicBezTo>
                  <a:lnTo>
                    <a:pt x="79375" y="176022"/>
                  </a:lnTo>
                  <a:cubicBezTo>
                    <a:pt x="79375" y="179451"/>
                    <a:pt x="77978" y="182626"/>
                    <a:pt x="75692" y="185039"/>
                  </a:cubicBezTo>
                  <a:lnTo>
                    <a:pt x="21717" y="239014"/>
                  </a:lnTo>
                  <a:cubicBezTo>
                    <a:pt x="18034" y="242697"/>
                    <a:pt x="12573" y="243713"/>
                    <a:pt x="7874" y="241808"/>
                  </a:cubicBezTo>
                  <a:cubicBezTo>
                    <a:pt x="3175" y="239903"/>
                    <a:pt x="0" y="235204"/>
                    <a:pt x="0" y="230124"/>
                  </a:cubicBezTo>
                  <a:lnTo>
                    <a:pt x="0" y="67691"/>
                  </a:lnTo>
                  <a:cubicBezTo>
                    <a:pt x="0" y="64262"/>
                    <a:pt x="1397" y="61087"/>
                    <a:pt x="3683" y="58674"/>
                  </a:cubicBezTo>
                  <a:moveTo>
                    <a:pt x="21590" y="76581"/>
                  </a:moveTo>
                  <a:lnTo>
                    <a:pt x="12573" y="67564"/>
                  </a:lnTo>
                  <a:lnTo>
                    <a:pt x="25273" y="67564"/>
                  </a:lnTo>
                  <a:lnTo>
                    <a:pt x="25273" y="229997"/>
                  </a:lnTo>
                  <a:lnTo>
                    <a:pt x="12573" y="229997"/>
                  </a:lnTo>
                  <a:lnTo>
                    <a:pt x="3556" y="220980"/>
                  </a:lnTo>
                  <a:lnTo>
                    <a:pt x="57531" y="167005"/>
                  </a:lnTo>
                  <a:lnTo>
                    <a:pt x="66548" y="176022"/>
                  </a:lnTo>
                  <a:lnTo>
                    <a:pt x="53848" y="176022"/>
                  </a:lnTo>
                  <a:lnTo>
                    <a:pt x="53848" y="13716"/>
                  </a:lnTo>
                  <a:lnTo>
                    <a:pt x="66548" y="13716"/>
                  </a:lnTo>
                  <a:lnTo>
                    <a:pt x="75565" y="22733"/>
                  </a:lnTo>
                  <a:lnTo>
                    <a:pt x="21590" y="76708"/>
                  </a:lnTo>
                  <a:close/>
                </a:path>
              </a:pathLst>
            </a:custGeom>
            <a:solidFill>
              <a:srgbClr val="6F72B4">
                <a:alpha val="89804"/>
              </a:srgbClr>
            </a:solidFill>
          </p:spPr>
          <p:txBody>
            <a:bodyPr/>
            <a:lstStyle/>
            <a:p>
              <a:endParaRPr lang="zh-CN" altLang="en-US"/>
            </a:p>
          </p:txBody>
        </p:sp>
        <p:sp>
          <p:nvSpPr>
            <p:cNvPr id="30" name="Freeform 30"/>
            <p:cNvSpPr/>
            <p:nvPr/>
          </p:nvSpPr>
          <p:spPr>
            <a:xfrm>
              <a:off x="-889" y="0"/>
              <a:ext cx="243205" cy="79375"/>
            </a:xfrm>
            <a:custGeom>
              <a:avLst/>
              <a:gdLst/>
              <a:ahLst/>
              <a:cxnLst/>
              <a:rect l="l" t="t" r="r" b="b"/>
              <a:pathLst>
                <a:path w="243205" h="79375">
                  <a:moveTo>
                    <a:pt x="4572" y="57785"/>
                  </a:moveTo>
                  <a:lnTo>
                    <a:pt x="58547" y="3683"/>
                  </a:lnTo>
                  <a:cubicBezTo>
                    <a:pt x="60960" y="1397"/>
                    <a:pt x="64262" y="0"/>
                    <a:pt x="67564" y="0"/>
                  </a:cubicBezTo>
                  <a:lnTo>
                    <a:pt x="229616" y="0"/>
                  </a:lnTo>
                  <a:cubicBezTo>
                    <a:pt x="234696" y="0"/>
                    <a:pt x="239395" y="3048"/>
                    <a:pt x="241300" y="7874"/>
                  </a:cubicBezTo>
                  <a:cubicBezTo>
                    <a:pt x="243205" y="12700"/>
                    <a:pt x="242189" y="18034"/>
                    <a:pt x="238506" y="21717"/>
                  </a:cubicBezTo>
                  <a:lnTo>
                    <a:pt x="184531" y="75692"/>
                  </a:lnTo>
                  <a:cubicBezTo>
                    <a:pt x="182118" y="78105"/>
                    <a:pt x="178943" y="79375"/>
                    <a:pt x="175514" y="79375"/>
                  </a:cubicBezTo>
                  <a:lnTo>
                    <a:pt x="13589" y="79375"/>
                  </a:lnTo>
                  <a:cubicBezTo>
                    <a:pt x="8509" y="79375"/>
                    <a:pt x="3810" y="76327"/>
                    <a:pt x="1905" y="71501"/>
                  </a:cubicBezTo>
                  <a:cubicBezTo>
                    <a:pt x="0" y="66675"/>
                    <a:pt x="1016" y="61341"/>
                    <a:pt x="4699" y="57658"/>
                  </a:cubicBezTo>
                  <a:moveTo>
                    <a:pt x="22606" y="75692"/>
                  </a:moveTo>
                  <a:lnTo>
                    <a:pt x="13589" y="66675"/>
                  </a:lnTo>
                  <a:lnTo>
                    <a:pt x="13589" y="53975"/>
                  </a:lnTo>
                  <a:lnTo>
                    <a:pt x="175641" y="53975"/>
                  </a:lnTo>
                  <a:lnTo>
                    <a:pt x="175641" y="66675"/>
                  </a:lnTo>
                  <a:lnTo>
                    <a:pt x="166624" y="57658"/>
                  </a:lnTo>
                  <a:lnTo>
                    <a:pt x="220599" y="3683"/>
                  </a:lnTo>
                  <a:lnTo>
                    <a:pt x="229616" y="12700"/>
                  </a:lnTo>
                  <a:lnTo>
                    <a:pt x="229616" y="25400"/>
                  </a:lnTo>
                  <a:lnTo>
                    <a:pt x="67564" y="25400"/>
                  </a:lnTo>
                  <a:lnTo>
                    <a:pt x="67564" y="12700"/>
                  </a:lnTo>
                  <a:lnTo>
                    <a:pt x="76581" y="21717"/>
                  </a:lnTo>
                  <a:lnTo>
                    <a:pt x="22606" y="75692"/>
                  </a:lnTo>
                  <a:close/>
                </a:path>
              </a:pathLst>
            </a:custGeom>
            <a:solidFill>
              <a:srgbClr val="A2A5E7">
                <a:alpha val="89804"/>
              </a:srgbClr>
            </a:solidFill>
          </p:spPr>
          <p:txBody>
            <a:bodyPr/>
            <a:lstStyle/>
            <a:p>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sp>
        <p:nvSpPr>
          <p:cNvPr id="3" name="Freeform 3"/>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2"/>
            <a:stretch>
              <a:fillRect/>
            </a:stretch>
          </a:blipFill>
        </p:spPr>
        <p:txBody>
          <a:bodyPr/>
          <a:lstStyle/>
          <a:p>
            <a:endParaRPr lang="zh-CN" altLang="en-US"/>
          </a:p>
        </p:txBody>
      </p:sp>
      <p:grpSp>
        <p:nvGrpSpPr>
          <p:cNvPr id="4" name="Group 4"/>
          <p:cNvGrpSpPr/>
          <p:nvPr/>
        </p:nvGrpSpPr>
        <p:grpSpPr>
          <a:xfrm rot="-2887067">
            <a:off x="17654166" y="229785"/>
            <a:ext cx="342551" cy="343050"/>
            <a:chOff x="0" y="0"/>
            <a:chExt cx="456734" cy="457400"/>
          </a:xfrm>
        </p:grpSpPr>
        <p:sp>
          <p:nvSpPr>
            <p:cNvPr id="5" name="Freeform 5"/>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6" name="Freeform 6"/>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7" name="Freeform 7"/>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8" name="Group 8"/>
          <p:cNvGrpSpPr/>
          <p:nvPr/>
        </p:nvGrpSpPr>
        <p:grpSpPr>
          <a:xfrm rot="6128247">
            <a:off x="17973015" y="649186"/>
            <a:ext cx="181050" cy="181301"/>
            <a:chOff x="0" y="0"/>
            <a:chExt cx="241400" cy="241734"/>
          </a:xfrm>
        </p:grpSpPr>
        <p:sp>
          <p:nvSpPr>
            <p:cNvPr id="9" name="Freeform 9"/>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10" name="Freeform 10"/>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11" name="Freeform 11"/>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17" name="TextBox 17"/>
          <p:cNvSpPr txBox="1"/>
          <p:nvPr/>
        </p:nvSpPr>
        <p:spPr>
          <a:xfrm>
            <a:off x="2742367" y="7407801"/>
            <a:ext cx="12557713" cy="368935"/>
          </a:xfrm>
          <a:prstGeom prst="rect">
            <a:avLst/>
          </a:prstGeom>
        </p:spPr>
        <p:txBody>
          <a:bodyPr lIns="0" tIns="0" rIns="0" bIns="0" rtlCol="0" anchor="t">
            <a:spAutoFit/>
          </a:bodyPr>
          <a:lstStyle/>
          <a:p>
            <a:pPr marL="0" lvl="0" indent="0" algn="l">
              <a:lnSpc>
                <a:spcPts val="2880"/>
              </a:lnSpc>
              <a:spcBef>
                <a:spcPct val="0"/>
              </a:spcBef>
            </a:pPr>
            <a:r>
              <a:rPr lang="en-US" sz="2000" u="none" spc="171">
                <a:solidFill>
                  <a:srgbClr val="595959"/>
                </a:solidFill>
                <a:ea typeface="思源黑体-粗体" panose="020B0400000000000000" charset="-122"/>
              </a:rPr>
              <a:t>     </a:t>
            </a:r>
            <a:r>
              <a:rPr lang="en-US" sz="2800" u="none" spc="171">
                <a:solidFill>
                  <a:srgbClr val="595959"/>
                </a:solidFill>
                <a:ea typeface="思源黑体-粗体" panose="020B0400000000000000" charset="-122"/>
              </a:rPr>
              <a:t> </a:t>
            </a:r>
            <a:endParaRPr lang="en-US" sz="2800" u="none" spc="171">
              <a:solidFill>
                <a:srgbClr val="595959"/>
              </a:solidFill>
              <a:ea typeface="思源黑体-粗体" panose="020B0400000000000000" charset="-122"/>
            </a:endParaRPr>
          </a:p>
        </p:txBody>
      </p:sp>
      <p:grpSp>
        <p:nvGrpSpPr>
          <p:cNvPr id="20" name="Group 20"/>
          <p:cNvGrpSpPr/>
          <p:nvPr/>
        </p:nvGrpSpPr>
        <p:grpSpPr>
          <a:xfrm>
            <a:off x="1300480" y="1732915"/>
            <a:ext cx="12196445" cy="1995805"/>
            <a:chOff x="0" y="0"/>
            <a:chExt cx="16256084" cy="2922676"/>
          </a:xfrm>
        </p:grpSpPr>
        <p:sp>
          <p:nvSpPr>
            <p:cNvPr id="21" name="Freeform 21"/>
            <p:cNvSpPr/>
            <p:nvPr/>
          </p:nvSpPr>
          <p:spPr>
            <a:xfrm>
              <a:off x="0" y="0"/>
              <a:ext cx="16256127" cy="2922651"/>
            </a:xfrm>
            <a:custGeom>
              <a:avLst/>
              <a:gdLst/>
              <a:ahLst/>
              <a:cxnLst/>
              <a:rect l="l" t="t" r="r" b="b"/>
              <a:pathLst>
                <a:path w="16256127" h="2922651">
                  <a:moveTo>
                    <a:pt x="0" y="0"/>
                  </a:moveTo>
                  <a:lnTo>
                    <a:pt x="16256127" y="0"/>
                  </a:lnTo>
                  <a:lnTo>
                    <a:pt x="16256127" y="2922651"/>
                  </a:lnTo>
                  <a:lnTo>
                    <a:pt x="0" y="2922651"/>
                  </a:lnTo>
                  <a:close/>
                </a:path>
              </a:pathLst>
            </a:custGeom>
            <a:solidFill>
              <a:srgbClr val="5B64CB"/>
            </a:solidFill>
          </p:spPr>
          <p:txBody>
            <a:bodyPr/>
            <a:lstStyle/>
            <a:p>
              <a:endParaRPr lang="zh-CN" altLang="en-US"/>
            </a:p>
          </p:txBody>
        </p:sp>
      </p:grpSp>
      <p:grpSp>
        <p:nvGrpSpPr>
          <p:cNvPr id="22" name="Group 22"/>
          <p:cNvGrpSpPr/>
          <p:nvPr/>
        </p:nvGrpSpPr>
        <p:grpSpPr>
          <a:xfrm>
            <a:off x="911164" y="1382556"/>
            <a:ext cx="12397258" cy="2207128"/>
            <a:chOff x="0" y="0"/>
            <a:chExt cx="16529678" cy="2942838"/>
          </a:xfrm>
        </p:grpSpPr>
        <p:sp>
          <p:nvSpPr>
            <p:cNvPr id="23" name="Freeform 23"/>
            <p:cNvSpPr/>
            <p:nvPr/>
          </p:nvSpPr>
          <p:spPr>
            <a:xfrm>
              <a:off x="25400" y="25400"/>
              <a:ext cx="16478886" cy="2892044"/>
            </a:xfrm>
            <a:custGeom>
              <a:avLst/>
              <a:gdLst/>
              <a:ahLst/>
              <a:cxnLst/>
              <a:rect l="l" t="t" r="r" b="b"/>
              <a:pathLst>
                <a:path w="16478886" h="2892044">
                  <a:moveTo>
                    <a:pt x="0" y="0"/>
                  </a:moveTo>
                  <a:lnTo>
                    <a:pt x="16478886" y="0"/>
                  </a:lnTo>
                  <a:lnTo>
                    <a:pt x="16478886" y="2892044"/>
                  </a:lnTo>
                  <a:lnTo>
                    <a:pt x="0" y="2892044"/>
                  </a:lnTo>
                  <a:close/>
                </a:path>
              </a:pathLst>
            </a:custGeom>
            <a:solidFill>
              <a:srgbClr val="FFFFFF"/>
            </a:solidFill>
          </p:spPr>
          <p:txBody>
            <a:bodyPr/>
            <a:lstStyle/>
            <a:p>
              <a:endParaRPr lang="zh-CN" altLang="en-US"/>
            </a:p>
          </p:txBody>
        </p:sp>
        <p:sp>
          <p:nvSpPr>
            <p:cNvPr id="24" name="Freeform 24"/>
            <p:cNvSpPr/>
            <p:nvPr/>
          </p:nvSpPr>
          <p:spPr>
            <a:xfrm>
              <a:off x="0" y="0"/>
              <a:ext cx="16529686" cy="2942844"/>
            </a:xfrm>
            <a:custGeom>
              <a:avLst/>
              <a:gdLst/>
              <a:ahLst/>
              <a:cxnLst/>
              <a:rect l="l" t="t" r="r" b="b"/>
              <a:pathLst>
                <a:path w="16529686" h="2942844">
                  <a:moveTo>
                    <a:pt x="25400" y="0"/>
                  </a:moveTo>
                  <a:lnTo>
                    <a:pt x="16504286" y="0"/>
                  </a:lnTo>
                  <a:cubicBezTo>
                    <a:pt x="16518255" y="0"/>
                    <a:pt x="16529686" y="11430"/>
                    <a:pt x="16529686" y="25400"/>
                  </a:cubicBezTo>
                  <a:lnTo>
                    <a:pt x="16529686" y="2917444"/>
                  </a:lnTo>
                  <a:cubicBezTo>
                    <a:pt x="16529686" y="2931414"/>
                    <a:pt x="16518255" y="2942844"/>
                    <a:pt x="16504286" y="2942844"/>
                  </a:cubicBezTo>
                  <a:lnTo>
                    <a:pt x="25400" y="2942844"/>
                  </a:lnTo>
                  <a:cubicBezTo>
                    <a:pt x="11430" y="2942844"/>
                    <a:pt x="0" y="2931414"/>
                    <a:pt x="0" y="2917444"/>
                  </a:cubicBezTo>
                  <a:lnTo>
                    <a:pt x="0" y="25400"/>
                  </a:lnTo>
                  <a:cubicBezTo>
                    <a:pt x="0" y="11430"/>
                    <a:pt x="11430" y="0"/>
                    <a:pt x="25400" y="0"/>
                  </a:cubicBezTo>
                  <a:moveTo>
                    <a:pt x="25400" y="50800"/>
                  </a:moveTo>
                  <a:lnTo>
                    <a:pt x="25400" y="25400"/>
                  </a:lnTo>
                  <a:lnTo>
                    <a:pt x="50800" y="25400"/>
                  </a:lnTo>
                  <a:lnTo>
                    <a:pt x="50800" y="2917444"/>
                  </a:lnTo>
                  <a:lnTo>
                    <a:pt x="25400" y="2917444"/>
                  </a:lnTo>
                  <a:lnTo>
                    <a:pt x="25400" y="2892044"/>
                  </a:lnTo>
                  <a:lnTo>
                    <a:pt x="16504286" y="2892044"/>
                  </a:lnTo>
                  <a:lnTo>
                    <a:pt x="16504286" y="2917444"/>
                  </a:lnTo>
                  <a:lnTo>
                    <a:pt x="16478886" y="2917444"/>
                  </a:lnTo>
                  <a:lnTo>
                    <a:pt x="16478886" y="25400"/>
                  </a:lnTo>
                  <a:lnTo>
                    <a:pt x="16504286" y="25400"/>
                  </a:lnTo>
                  <a:lnTo>
                    <a:pt x="16504286" y="50800"/>
                  </a:lnTo>
                  <a:lnTo>
                    <a:pt x="25400" y="50800"/>
                  </a:lnTo>
                  <a:close/>
                </a:path>
              </a:pathLst>
            </a:custGeom>
            <a:solidFill>
              <a:srgbClr val="5B64CB"/>
            </a:solidFill>
          </p:spPr>
          <p:txBody>
            <a:bodyPr/>
            <a:lstStyle/>
            <a:p>
              <a:endParaRPr lang="zh-CN" altLang="en-US"/>
            </a:p>
          </p:txBody>
        </p:sp>
      </p:grpSp>
      <p:grpSp>
        <p:nvGrpSpPr>
          <p:cNvPr id="28" name="Group 28"/>
          <p:cNvGrpSpPr/>
          <p:nvPr/>
        </p:nvGrpSpPr>
        <p:grpSpPr>
          <a:xfrm>
            <a:off x="4416425" y="7213600"/>
            <a:ext cx="13047345" cy="2465070"/>
            <a:chOff x="0" y="0"/>
            <a:chExt cx="17556354" cy="2922676"/>
          </a:xfrm>
        </p:grpSpPr>
        <p:sp>
          <p:nvSpPr>
            <p:cNvPr id="29" name="Freeform 29"/>
            <p:cNvSpPr/>
            <p:nvPr/>
          </p:nvSpPr>
          <p:spPr>
            <a:xfrm>
              <a:off x="0" y="0"/>
              <a:ext cx="17556353" cy="2922651"/>
            </a:xfrm>
            <a:custGeom>
              <a:avLst/>
              <a:gdLst/>
              <a:ahLst/>
              <a:cxnLst/>
              <a:rect l="l" t="t" r="r" b="b"/>
              <a:pathLst>
                <a:path w="17556353" h="2922651">
                  <a:moveTo>
                    <a:pt x="0" y="0"/>
                  </a:moveTo>
                  <a:lnTo>
                    <a:pt x="17556353" y="0"/>
                  </a:lnTo>
                  <a:lnTo>
                    <a:pt x="17556353" y="2922651"/>
                  </a:lnTo>
                  <a:lnTo>
                    <a:pt x="0" y="2922651"/>
                  </a:lnTo>
                  <a:close/>
                </a:path>
              </a:pathLst>
            </a:custGeom>
            <a:solidFill>
              <a:srgbClr val="8B8FE2"/>
            </a:solidFill>
          </p:spPr>
          <p:txBody>
            <a:bodyPr/>
            <a:lstStyle/>
            <a:p>
              <a:endParaRPr lang="zh-CN" altLang="en-US"/>
            </a:p>
          </p:txBody>
        </p:sp>
      </p:grpSp>
      <p:grpSp>
        <p:nvGrpSpPr>
          <p:cNvPr id="30" name="Group 30"/>
          <p:cNvGrpSpPr/>
          <p:nvPr/>
        </p:nvGrpSpPr>
        <p:grpSpPr>
          <a:xfrm>
            <a:off x="4135755" y="7088505"/>
            <a:ext cx="13119100" cy="2414270"/>
            <a:chOff x="1948180" y="2382520"/>
            <a:chExt cx="17991962" cy="2786761"/>
          </a:xfrm>
        </p:grpSpPr>
        <p:sp>
          <p:nvSpPr>
            <p:cNvPr id="31" name="Freeform 31"/>
            <p:cNvSpPr/>
            <p:nvPr/>
          </p:nvSpPr>
          <p:spPr>
            <a:xfrm>
              <a:off x="1998980" y="2433320"/>
              <a:ext cx="17941162" cy="2735961"/>
            </a:xfrm>
            <a:custGeom>
              <a:avLst/>
              <a:gdLst/>
              <a:ahLst/>
              <a:cxnLst/>
              <a:rect l="l" t="t" r="r" b="b"/>
              <a:pathLst>
                <a:path w="17941162" h="2735961">
                  <a:moveTo>
                    <a:pt x="0" y="0"/>
                  </a:moveTo>
                  <a:lnTo>
                    <a:pt x="17941162" y="0"/>
                  </a:lnTo>
                  <a:lnTo>
                    <a:pt x="17941162" y="2735961"/>
                  </a:lnTo>
                  <a:lnTo>
                    <a:pt x="0" y="2735961"/>
                  </a:lnTo>
                  <a:close/>
                </a:path>
              </a:pathLst>
            </a:custGeom>
            <a:solidFill>
              <a:srgbClr val="FFFFFF"/>
            </a:solidFill>
          </p:spPr>
          <p:txBody>
            <a:bodyPr/>
            <a:lstStyle/>
            <a:p>
              <a:endParaRPr lang="zh-CN" altLang="en-US"/>
            </a:p>
          </p:txBody>
        </p:sp>
        <p:sp>
          <p:nvSpPr>
            <p:cNvPr id="32" name="Freeform 32"/>
            <p:cNvSpPr/>
            <p:nvPr/>
          </p:nvSpPr>
          <p:spPr>
            <a:xfrm>
              <a:off x="1948180" y="2382520"/>
              <a:ext cx="17991962" cy="2786761"/>
            </a:xfrm>
            <a:custGeom>
              <a:avLst/>
              <a:gdLst/>
              <a:ahLst/>
              <a:cxnLst/>
              <a:rect l="l" t="t" r="r" b="b"/>
              <a:pathLst>
                <a:path w="17991962" h="2786761">
                  <a:moveTo>
                    <a:pt x="25400" y="0"/>
                  </a:moveTo>
                  <a:lnTo>
                    <a:pt x="17966562" y="0"/>
                  </a:lnTo>
                  <a:cubicBezTo>
                    <a:pt x="17980532" y="0"/>
                    <a:pt x="17991962" y="11430"/>
                    <a:pt x="17991962" y="25400"/>
                  </a:cubicBezTo>
                  <a:lnTo>
                    <a:pt x="17991962" y="2761361"/>
                  </a:lnTo>
                  <a:cubicBezTo>
                    <a:pt x="17991962" y="2775331"/>
                    <a:pt x="17980532" y="2786761"/>
                    <a:pt x="17966562" y="2786761"/>
                  </a:cubicBezTo>
                  <a:lnTo>
                    <a:pt x="25400" y="2786761"/>
                  </a:lnTo>
                  <a:cubicBezTo>
                    <a:pt x="11430" y="2786761"/>
                    <a:pt x="0" y="2775331"/>
                    <a:pt x="0" y="2761361"/>
                  </a:cubicBezTo>
                  <a:lnTo>
                    <a:pt x="0" y="25400"/>
                  </a:lnTo>
                  <a:cubicBezTo>
                    <a:pt x="0" y="11430"/>
                    <a:pt x="11430" y="0"/>
                    <a:pt x="25400" y="0"/>
                  </a:cubicBezTo>
                  <a:moveTo>
                    <a:pt x="25400" y="50800"/>
                  </a:moveTo>
                  <a:lnTo>
                    <a:pt x="25400" y="25400"/>
                  </a:lnTo>
                  <a:lnTo>
                    <a:pt x="50800" y="25400"/>
                  </a:lnTo>
                  <a:lnTo>
                    <a:pt x="50800" y="2761361"/>
                  </a:lnTo>
                  <a:lnTo>
                    <a:pt x="25400" y="2761361"/>
                  </a:lnTo>
                  <a:lnTo>
                    <a:pt x="25400" y="2735961"/>
                  </a:lnTo>
                  <a:lnTo>
                    <a:pt x="17966562" y="2735961"/>
                  </a:lnTo>
                  <a:lnTo>
                    <a:pt x="17966562" y="2761361"/>
                  </a:lnTo>
                  <a:lnTo>
                    <a:pt x="17941162" y="2761361"/>
                  </a:lnTo>
                  <a:lnTo>
                    <a:pt x="17941162" y="25400"/>
                  </a:lnTo>
                  <a:lnTo>
                    <a:pt x="17966562" y="25400"/>
                  </a:lnTo>
                  <a:lnTo>
                    <a:pt x="17966562" y="50800"/>
                  </a:lnTo>
                  <a:lnTo>
                    <a:pt x="25400" y="50800"/>
                  </a:lnTo>
                  <a:close/>
                </a:path>
              </a:pathLst>
            </a:custGeom>
            <a:solidFill>
              <a:srgbClr val="8B8FE2"/>
            </a:solidFill>
          </p:spPr>
          <p:txBody>
            <a:bodyPr/>
            <a:lstStyle/>
            <a:p>
              <a:endParaRPr lang="zh-CN" altLang="en-US"/>
            </a:p>
          </p:txBody>
        </p:sp>
      </p:grpSp>
      <p:sp>
        <p:nvSpPr>
          <p:cNvPr id="33" name="TextBox 33"/>
          <p:cNvSpPr txBox="1"/>
          <p:nvPr/>
        </p:nvSpPr>
        <p:spPr>
          <a:xfrm>
            <a:off x="4572000" y="7132515"/>
            <a:ext cx="12557760" cy="2137380"/>
          </a:xfrm>
          <a:prstGeom prst="rect">
            <a:avLst/>
          </a:prstGeom>
        </p:spPr>
        <p:txBody>
          <a:bodyPr wrap="square" lIns="0" tIns="0" rIns="0" bIns="0" rtlCol="0" anchor="t">
            <a:spAutoFit/>
          </a:bodyPr>
          <a:lstStyle/>
          <a:p>
            <a:pPr marL="0" lvl="0" indent="0" algn="l">
              <a:lnSpc>
                <a:spcPct val="150000"/>
              </a:lnSpc>
              <a:spcBef>
                <a:spcPct val="0"/>
              </a:spcBef>
            </a:pPr>
            <a:r>
              <a:rPr lang="en-US" altLang="zh-CN" sz="3200" spc="171" dirty="0">
                <a:solidFill>
                  <a:srgbClr val="595959"/>
                </a:solidFill>
                <a:ea typeface="思源黑体-粗体" panose="020B0400000000000000" charset="-122"/>
              </a:rPr>
              <a:t>	</a:t>
            </a:r>
            <a:r>
              <a:rPr lang="zh-CN" altLang="en-US" sz="3200" spc="171" dirty="0">
                <a:solidFill>
                  <a:srgbClr val="595959"/>
                </a:solidFill>
                <a:ea typeface="思源黑体-粗体" panose="020B0400000000000000" charset="-122"/>
              </a:rPr>
              <a:t>如果能够有效预测分拣中心未来一段时间需要处理的货量就能提前进行合理的排班，从而提升资源利用率并降低企业运营成本。因此，建立一个有效的物流网络预测模型具有重要的实际意义。</a:t>
            </a:r>
            <a:endParaRPr lang="en-US" sz="3200" spc="171" dirty="0">
              <a:solidFill>
                <a:srgbClr val="595959"/>
              </a:solidFill>
              <a:ea typeface="思源黑体-粗体" panose="020B0400000000000000" charset="-122"/>
            </a:endParaRPr>
          </a:p>
        </p:txBody>
      </p:sp>
      <p:sp>
        <p:nvSpPr>
          <p:cNvPr id="36" name="TextBox 36"/>
          <p:cNvSpPr txBox="1"/>
          <p:nvPr/>
        </p:nvSpPr>
        <p:spPr>
          <a:xfrm>
            <a:off x="1558287" y="163741"/>
            <a:ext cx="3292720" cy="645795"/>
          </a:xfrm>
          <a:prstGeom prst="rect">
            <a:avLst/>
          </a:prstGeom>
        </p:spPr>
        <p:txBody>
          <a:bodyPr lIns="0" tIns="0" rIns="0" bIns="0" rtlCol="0" anchor="t">
            <a:spAutoFit/>
          </a:bodyPr>
          <a:lstStyle/>
          <a:p>
            <a:pPr marL="0" lvl="0" indent="0" algn="l">
              <a:lnSpc>
                <a:spcPts val="5040"/>
              </a:lnSpc>
              <a:spcBef>
                <a:spcPct val="0"/>
              </a:spcBef>
            </a:pPr>
            <a:r>
              <a:rPr lang="zh-CN" altLang="en-US" sz="4200" u="none" spc="450">
                <a:solidFill>
                  <a:srgbClr val="FFFFFF"/>
                </a:solidFill>
                <a:ea typeface="思源黑体-粗体 Medium"/>
              </a:rPr>
              <a:t>项目背景</a:t>
            </a:r>
            <a:endParaRPr lang="zh-CN" altLang="en-US" sz="4200" u="none" spc="450">
              <a:solidFill>
                <a:srgbClr val="FFFFFF"/>
              </a:solidFill>
              <a:ea typeface="思源黑体-粗体 Medium"/>
            </a:endParaRPr>
          </a:p>
        </p:txBody>
      </p:sp>
      <p:sp>
        <p:nvSpPr>
          <p:cNvPr id="37" name="TextBox 37"/>
          <p:cNvSpPr txBox="1"/>
          <p:nvPr/>
        </p:nvSpPr>
        <p:spPr>
          <a:xfrm>
            <a:off x="233830" y="163741"/>
            <a:ext cx="1066847" cy="645795"/>
          </a:xfrm>
          <a:prstGeom prst="rect">
            <a:avLst/>
          </a:prstGeom>
        </p:spPr>
        <p:txBody>
          <a:bodyPr lIns="0" tIns="0" rIns="0" bIns="0" rtlCol="0" anchor="t">
            <a:spAutoFit/>
          </a:bodyPr>
          <a:lstStyle/>
          <a:p>
            <a:pPr marL="0" lvl="0" indent="0" algn="ctr">
              <a:lnSpc>
                <a:spcPts val="5040"/>
              </a:lnSpc>
              <a:spcBef>
                <a:spcPct val="0"/>
              </a:spcBef>
            </a:pPr>
            <a:r>
              <a:rPr lang="en-US" sz="4200" u="none" spc="450">
                <a:solidFill>
                  <a:srgbClr val="000000"/>
                </a:solidFill>
                <a:latin typeface="思源黑体-粗体 Heavy"/>
              </a:rPr>
              <a:t>01</a:t>
            </a:r>
            <a:endParaRPr lang="en-US" sz="4200" u="none" spc="450">
              <a:solidFill>
                <a:srgbClr val="000000"/>
              </a:solidFill>
              <a:latin typeface="思源黑体-粗体 Heavy"/>
            </a:endParaRPr>
          </a:p>
        </p:txBody>
      </p:sp>
      <p:sp>
        <p:nvSpPr>
          <p:cNvPr id="26" name="TextBox 26"/>
          <p:cNvSpPr txBox="1"/>
          <p:nvPr/>
        </p:nvSpPr>
        <p:spPr>
          <a:xfrm>
            <a:off x="1105821" y="1334420"/>
            <a:ext cx="12585793" cy="2137380"/>
          </a:xfrm>
          <a:prstGeom prst="rect">
            <a:avLst/>
          </a:prstGeom>
        </p:spPr>
        <p:txBody>
          <a:bodyPr wrap="square" lIns="0" tIns="0" rIns="0" bIns="0" rtlCol="0" anchor="t">
            <a:spAutoFit/>
          </a:bodyPr>
          <a:lstStyle/>
          <a:p>
            <a:pPr marL="0" lvl="0" indent="0" algn="l">
              <a:lnSpc>
                <a:spcPct val="150000"/>
              </a:lnSpc>
              <a:spcBef>
                <a:spcPct val="0"/>
              </a:spcBef>
            </a:pPr>
            <a:r>
              <a:rPr lang="en-US" altLang="zh-CN" sz="3200" spc="171" dirty="0">
                <a:solidFill>
                  <a:srgbClr val="595959"/>
                </a:solidFill>
                <a:ea typeface="思源黑体-粗体" panose="020B0400000000000000" charset="-122"/>
              </a:rPr>
              <a:t>	</a:t>
            </a:r>
            <a:r>
              <a:rPr lang="zh-CN" altLang="en-US" sz="3200" spc="171" dirty="0">
                <a:solidFill>
                  <a:srgbClr val="595959"/>
                </a:solidFill>
                <a:ea typeface="思源黑体-粗体" panose="020B0400000000000000" charset="-122"/>
              </a:rPr>
              <a:t>随着电子商务的兴起，物流快递业蓬勃发展，快递货量迅速</a:t>
            </a:r>
            <a:endParaRPr lang="en-US" altLang="zh-CN" sz="3200" spc="171" dirty="0">
              <a:solidFill>
                <a:srgbClr val="595959"/>
              </a:solidFill>
              <a:ea typeface="思源黑体-粗体" panose="020B0400000000000000" charset="-122"/>
            </a:endParaRPr>
          </a:p>
          <a:p>
            <a:pPr marL="0" lvl="0" indent="0" algn="l">
              <a:lnSpc>
                <a:spcPct val="150000"/>
              </a:lnSpc>
              <a:spcBef>
                <a:spcPct val="0"/>
              </a:spcBef>
            </a:pPr>
            <a:r>
              <a:rPr lang="zh-CN" altLang="en-US" sz="3200" spc="171" dirty="0">
                <a:solidFill>
                  <a:srgbClr val="595959"/>
                </a:solidFill>
                <a:ea typeface="思源黑体-粗体" panose="020B0400000000000000" charset="-122"/>
              </a:rPr>
              <a:t>增长。在物流网络中，分拣中心作为一个重要的中间环节，其管</a:t>
            </a:r>
            <a:endParaRPr lang="en-US" altLang="zh-CN" sz="3200" spc="171" dirty="0">
              <a:solidFill>
                <a:srgbClr val="595959"/>
              </a:solidFill>
              <a:ea typeface="思源黑体-粗体" panose="020B0400000000000000" charset="-122"/>
            </a:endParaRPr>
          </a:p>
          <a:p>
            <a:pPr marL="0" lvl="0" indent="0" algn="l">
              <a:lnSpc>
                <a:spcPct val="150000"/>
              </a:lnSpc>
              <a:spcBef>
                <a:spcPct val="0"/>
              </a:spcBef>
            </a:pPr>
            <a:r>
              <a:rPr lang="zh-CN" altLang="en-US" sz="3200" spc="171" dirty="0">
                <a:solidFill>
                  <a:srgbClr val="595959"/>
                </a:solidFill>
                <a:ea typeface="思源黑体-粗体" panose="020B0400000000000000" charset="-122"/>
              </a:rPr>
              <a:t>理效率将直接影响整个网络的履约效率和运作成本。</a:t>
            </a:r>
            <a:endParaRPr sz="3200" spc="171" dirty="0">
              <a:solidFill>
                <a:srgbClr val="595959"/>
              </a:solidFill>
              <a:ea typeface="思源黑体-粗体" panose="020B0400000000000000" charset="-122"/>
            </a:endParaRPr>
          </a:p>
        </p:txBody>
      </p:sp>
      <p:pic>
        <p:nvPicPr>
          <p:cNvPr id="1026" name="Picture 2" descr="物流网络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210857"/>
            <a:ext cx="4498009" cy="2678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北京物流网络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609" y="4244861"/>
            <a:ext cx="3859834" cy="25879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北京物流网络 的图像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20775" y="4236250"/>
            <a:ext cx="2254728" cy="26782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物流分拣中心位置 的图像结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4475" y="4281915"/>
            <a:ext cx="4657725" cy="2607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a:off x="6109652" y="4339044"/>
            <a:ext cx="6068695" cy="5784215"/>
            <a:chOff x="0" y="0"/>
            <a:chExt cx="7452726" cy="7452726"/>
          </a:xfrm>
        </p:grpSpPr>
        <p:sp>
          <p:nvSpPr>
            <p:cNvPr id="3" name="Freeform 3"/>
            <p:cNvSpPr/>
            <p:nvPr>
              <p:custDataLst>
                <p:tags r:id="rId2"/>
              </p:custDataLst>
            </p:nvPr>
          </p:nvSpPr>
          <p:spPr>
            <a:xfrm>
              <a:off x="0" y="0"/>
              <a:ext cx="7452741" cy="7452741"/>
            </a:xfrm>
            <a:custGeom>
              <a:avLst/>
              <a:gdLst/>
              <a:ahLst/>
              <a:cxnLst/>
              <a:rect l="l" t="t" r="r" b="b"/>
              <a:pathLst>
                <a:path w="7452741" h="7452741">
                  <a:moveTo>
                    <a:pt x="0" y="3726307"/>
                  </a:moveTo>
                  <a:cubicBezTo>
                    <a:pt x="0" y="1668399"/>
                    <a:pt x="1668399" y="0"/>
                    <a:pt x="3726307" y="0"/>
                  </a:cubicBezTo>
                  <a:lnTo>
                    <a:pt x="3726307" y="25400"/>
                  </a:lnTo>
                  <a:lnTo>
                    <a:pt x="3726307" y="0"/>
                  </a:lnTo>
                  <a:cubicBezTo>
                    <a:pt x="5784342" y="0"/>
                    <a:pt x="7452741" y="1668399"/>
                    <a:pt x="7452741" y="3726307"/>
                  </a:cubicBezTo>
                  <a:cubicBezTo>
                    <a:pt x="7452741" y="5784215"/>
                    <a:pt x="5784342" y="7452741"/>
                    <a:pt x="3726307" y="7452741"/>
                  </a:cubicBezTo>
                  <a:lnTo>
                    <a:pt x="3726307" y="7427341"/>
                  </a:lnTo>
                  <a:lnTo>
                    <a:pt x="3726307" y="7452741"/>
                  </a:lnTo>
                  <a:cubicBezTo>
                    <a:pt x="1668399" y="7452741"/>
                    <a:pt x="0" y="5784342"/>
                    <a:pt x="0" y="3726307"/>
                  </a:cubicBezTo>
                  <a:lnTo>
                    <a:pt x="25400" y="3726307"/>
                  </a:lnTo>
                  <a:lnTo>
                    <a:pt x="46736" y="3740023"/>
                  </a:lnTo>
                  <a:cubicBezTo>
                    <a:pt x="40640" y="3749548"/>
                    <a:pt x="29083" y="3753866"/>
                    <a:pt x="18161" y="3750691"/>
                  </a:cubicBezTo>
                  <a:cubicBezTo>
                    <a:pt x="7239" y="3747516"/>
                    <a:pt x="0" y="3737610"/>
                    <a:pt x="0" y="3726307"/>
                  </a:cubicBezTo>
                  <a:moveTo>
                    <a:pt x="50800" y="3726307"/>
                  </a:moveTo>
                  <a:lnTo>
                    <a:pt x="25400" y="3726307"/>
                  </a:lnTo>
                  <a:lnTo>
                    <a:pt x="4064" y="3712718"/>
                  </a:lnTo>
                  <a:cubicBezTo>
                    <a:pt x="10160" y="3703193"/>
                    <a:pt x="21717" y="3698875"/>
                    <a:pt x="32639" y="3702050"/>
                  </a:cubicBezTo>
                  <a:cubicBezTo>
                    <a:pt x="43561" y="3705225"/>
                    <a:pt x="50800" y="3715131"/>
                    <a:pt x="50800" y="3726307"/>
                  </a:cubicBezTo>
                  <a:cubicBezTo>
                    <a:pt x="50800" y="5756275"/>
                    <a:pt x="1696466" y="7401941"/>
                    <a:pt x="3726307" y="7401941"/>
                  </a:cubicBezTo>
                  <a:cubicBezTo>
                    <a:pt x="5756148" y="7401941"/>
                    <a:pt x="7401941" y="5756275"/>
                    <a:pt x="7401941" y="3726307"/>
                  </a:cubicBezTo>
                  <a:lnTo>
                    <a:pt x="7427341" y="3726307"/>
                  </a:lnTo>
                  <a:lnTo>
                    <a:pt x="7401941" y="3726307"/>
                  </a:lnTo>
                  <a:cubicBezTo>
                    <a:pt x="7401941" y="1696466"/>
                    <a:pt x="5756275" y="50800"/>
                    <a:pt x="3726307" y="50800"/>
                  </a:cubicBezTo>
                  <a:lnTo>
                    <a:pt x="3726307" y="25400"/>
                  </a:lnTo>
                  <a:lnTo>
                    <a:pt x="3726307" y="50800"/>
                  </a:lnTo>
                  <a:cubicBezTo>
                    <a:pt x="1696466" y="50800"/>
                    <a:pt x="50800" y="1696466"/>
                    <a:pt x="50800" y="3726307"/>
                  </a:cubicBezTo>
                  <a:close/>
                </a:path>
              </a:pathLst>
            </a:custGeom>
            <a:solidFill>
              <a:srgbClr val="8B8FE2">
                <a:alpha val="69804"/>
              </a:srgbClr>
            </a:solidFill>
          </p:spPr>
          <p:txBody>
            <a:bodyPr/>
            <a:lstStyle/>
            <a:p>
              <a:endParaRPr lang="zh-CN" altLang="en-US"/>
            </a:p>
          </p:txBody>
        </p:sp>
      </p:grpSp>
      <p:grpSp>
        <p:nvGrpSpPr>
          <p:cNvPr id="4" name="Group 4"/>
          <p:cNvGrpSpPr/>
          <p:nvPr>
            <p:custDataLst>
              <p:tags r:id="rId3"/>
            </p:custDataLst>
          </p:nvPr>
        </p:nvGrpSpPr>
        <p:grpSpPr>
          <a:xfrm>
            <a:off x="2049183" y="1261834"/>
            <a:ext cx="5765165" cy="5784215"/>
            <a:chOff x="0" y="0"/>
            <a:chExt cx="7452726" cy="7452726"/>
          </a:xfrm>
        </p:grpSpPr>
        <p:sp>
          <p:nvSpPr>
            <p:cNvPr id="5" name="Freeform 5"/>
            <p:cNvSpPr/>
            <p:nvPr>
              <p:custDataLst>
                <p:tags r:id="rId4"/>
              </p:custDataLst>
            </p:nvPr>
          </p:nvSpPr>
          <p:spPr>
            <a:xfrm>
              <a:off x="0" y="0"/>
              <a:ext cx="7452741" cy="7452741"/>
            </a:xfrm>
            <a:custGeom>
              <a:avLst/>
              <a:gdLst/>
              <a:ahLst/>
              <a:cxnLst/>
              <a:rect l="l" t="t" r="r" b="b"/>
              <a:pathLst>
                <a:path w="7452741" h="7452741">
                  <a:moveTo>
                    <a:pt x="0" y="3726307"/>
                  </a:moveTo>
                  <a:cubicBezTo>
                    <a:pt x="0" y="1668399"/>
                    <a:pt x="1668399" y="0"/>
                    <a:pt x="3726307" y="0"/>
                  </a:cubicBezTo>
                  <a:lnTo>
                    <a:pt x="3726307" y="25400"/>
                  </a:lnTo>
                  <a:lnTo>
                    <a:pt x="3726307" y="0"/>
                  </a:lnTo>
                  <a:cubicBezTo>
                    <a:pt x="5784342" y="0"/>
                    <a:pt x="7452741" y="1668399"/>
                    <a:pt x="7452741" y="3726307"/>
                  </a:cubicBezTo>
                  <a:cubicBezTo>
                    <a:pt x="7452741" y="5784215"/>
                    <a:pt x="5784342" y="7452741"/>
                    <a:pt x="3726307" y="7452741"/>
                  </a:cubicBezTo>
                  <a:lnTo>
                    <a:pt x="3726307" y="7427341"/>
                  </a:lnTo>
                  <a:lnTo>
                    <a:pt x="3726307" y="7452741"/>
                  </a:lnTo>
                  <a:cubicBezTo>
                    <a:pt x="1668399" y="7452741"/>
                    <a:pt x="0" y="5784342"/>
                    <a:pt x="0" y="3726307"/>
                  </a:cubicBezTo>
                  <a:lnTo>
                    <a:pt x="25400" y="3726307"/>
                  </a:lnTo>
                  <a:lnTo>
                    <a:pt x="46736" y="3740023"/>
                  </a:lnTo>
                  <a:cubicBezTo>
                    <a:pt x="40640" y="3749548"/>
                    <a:pt x="29083" y="3753866"/>
                    <a:pt x="18161" y="3750691"/>
                  </a:cubicBezTo>
                  <a:cubicBezTo>
                    <a:pt x="7239" y="3747516"/>
                    <a:pt x="0" y="3737610"/>
                    <a:pt x="0" y="3726307"/>
                  </a:cubicBezTo>
                  <a:moveTo>
                    <a:pt x="50800" y="3726307"/>
                  </a:moveTo>
                  <a:lnTo>
                    <a:pt x="25400" y="3726307"/>
                  </a:lnTo>
                  <a:lnTo>
                    <a:pt x="4064" y="3712718"/>
                  </a:lnTo>
                  <a:cubicBezTo>
                    <a:pt x="10160" y="3703193"/>
                    <a:pt x="21717" y="3698875"/>
                    <a:pt x="32639" y="3702050"/>
                  </a:cubicBezTo>
                  <a:cubicBezTo>
                    <a:pt x="43561" y="3705225"/>
                    <a:pt x="50800" y="3715131"/>
                    <a:pt x="50800" y="3726307"/>
                  </a:cubicBezTo>
                  <a:cubicBezTo>
                    <a:pt x="50800" y="5756275"/>
                    <a:pt x="1696466" y="7401941"/>
                    <a:pt x="3726307" y="7401941"/>
                  </a:cubicBezTo>
                  <a:cubicBezTo>
                    <a:pt x="5756148" y="7401941"/>
                    <a:pt x="7401941" y="5756275"/>
                    <a:pt x="7401941" y="3726307"/>
                  </a:cubicBezTo>
                  <a:lnTo>
                    <a:pt x="7427341" y="3726307"/>
                  </a:lnTo>
                  <a:lnTo>
                    <a:pt x="7401941" y="3726307"/>
                  </a:lnTo>
                  <a:cubicBezTo>
                    <a:pt x="7401941" y="1696466"/>
                    <a:pt x="5756275" y="50800"/>
                    <a:pt x="3726307" y="50800"/>
                  </a:cubicBezTo>
                  <a:lnTo>
                    <a:pt x="3726307" y="25400"/>
                  </a:lnTo>
                  <a:lnTo>
                    <a:pt x="3726307" y="50800"/>
                  </a:lnTo>
                  <a:cubicBezTo>
                    <a:pt x="1696466" y="50800"/>
                    <a:pt x="50800" y="1696466"/>
                    <a:pt x="50800" y="3726307"/>
                  </a:cubicBezTo>
                  <a:close/>
                </a:path>
              </a:pathLst>
            </a:custGeom>
            <a:solidFill>
              <a:srgbClr val="8B8FE2"/>
            </a:solidFill>
          </p:spPr>
          <p:txBody>
            <a:bodyPr/>
            <a:lstStyle/>
            <a:p>
              <a:endParaRPr lang="zh-CN" altLang="en-US"/>
            </a:p>
          </p:txBody>
        </p:sp>
      </p:grpSp>
      <p:sp>
        <p:nvSpPr>
          <p:cNvPr id="8" name="TextBox 8"/>
          <p:cNvSpPr txBox="1"/>
          <p:nvPr>
            <p:custDataLst>
              <p:tags r:id="rId5"/>
            </p:custDataLst>
          </p:nvPr>
        </p:nvSpPr>
        <p:spPr>
          <a:xfrm>
            <a:off x="3249624" y="1928358"/>
            <a:ext cx="3541938" cy="553720"/>
          </a:xfrm>
          <a:prstGeom prst="rect">
            <a:avLst/>
          </a:prstGeom>
        </p:spPr>
        <p:txBody>
          <a:bodyPr lIns="0" tIns="0" rIns="0" bIns="0" rtlCol="0" anchor="t">
            <a:spAutoFit/>
          </a:bodyPr>
          <a:lstStyle/>
          <a:p>
            <a:pPr marL="0" lvl="0" indent="0" algn="ctr">
              <a:lnSpc>
                <a:spcPts val="4320"/>
              </a:lnSpc>
              <a:spcBef>
                <a:spcPct val="0"/>
              </a:spcBef>
            </a:pPr>
            <a:r>
              <a:rPr lang="zh-CN" altLang="en-US" sz="3600" u="none" spc="450" dirty="0">
                <a:solidFill>
                  <a:srgbClr val="5B64CB"/>
                </a:solidFill>
                <a:ea typeface="思源黑体-粗体 Medium"/>
              </a:rPr>
              <a:t>存在的问题</a:t>
            </a:r>
            <a:endParaRPr lang="zh-CN" altLang="en-US" sz="3600" u="none" spc="450" dirty="0">
              <a:solidFill>
                <a:srgbClr val="5B64CB"/>
              </a:solidFill>
              <a:ea typeface="思源黑体-粗体 Medium"/>
            </a:endParaRPr>
          </a:p>
        </p:txBody>
      </p:sp>
      <p:sp>
        <p:nvSpPr>
          <p:cNvPr id="9" name="TextBox 9"/>
          <p:cNvSpPr txBox="1"/>
          <p:nvPr>
            <p:custDataLst>
              <p:tags r:id="rId6"/>
            </p:custDataLst>
          </p:nvPr>
        </p:nvSpPr>
        <p:spPr>
          <a:xfrm>
            <a:off x="3098166" y="2861546"/>
            <a:ext cx="3843585" cy="3162854"/>
          </a:xfrm>
          <a:prstGeom prst="rect">
            <a:avLst/>
          </a:prstGeom>
        </p:spPr>
        <p:txBody>
          <a:bodyPr lIns="0" tIns="0" rIns="0" bIns="0" rtlCol="0" anchor="t">
            <a:spAutoFit/>
          </a:bodyPr>
          <a:lstStyle/>
          <a:p>
            <a:pPr marL="0" lvl="0" indent="0" algn="ctr">
              <a:lnSpc>
                <a:spcPct val="150000"/>
              </a:lnSpc>
              <a:spcBef>
                <a:spcPct val="0"/>
              </a:spcBef>
            </a:pPr>
            <a:r>
              <a:rPr lang="en-US" sz="2800" u="none" spc="171" dirty="0">
                <a:solidFill>
                  <a:srgbClr val="595959"/>
                </a:solidFill>
                <a:ea typeface="思源黑体-粗体" panose="020B0400000000000000" charset="-122"/>
              </a:rPr>
              <a:t>   </a:t>
            </a:r>
            <a:r>
              <a:rPr lang="en-US" sz="2800" u="none" spc="171" dirty="0" err="1">
                <a:solidFill>
                  <a:srgbClr val="595959"/>
                </a:solidFill>
                <a:ea typeface="思源黑体-粗体" panose="020B0400000000000000" charset="-122"/>
              </a:rPr>
              <a:t>近年来</a:t>
            </a:r>
            <a:r>
              <a:rPr lang="en-US" sz="2800" u="none" spc="171" dirty="0">
                <a:solidFill>
                  <a:srgbClr val="595959"/>
                </a:solidFill>
                <a:ea typeface="思源黑体-粗体" panose="020B0400000000000000" charset="-122"/>
              </a:rPr>
              <a:t>，</a:t>
            </a:r>
            <a:r>
              <a:rPr lang="zh-CN" altLang="en-US" sz="2800" spc="171" dirty="0">
                <a:solidFill>
                  <a:srgbClr val="595959"/>
                </a:solidFill>
                <a:ea typeface="思源黑体-粗体" panose="020B0400000000000000" charset="-122"/>
              </a:rPr>
              <a:t>物流吞吐量增大，出现了分拣中心排班不合理、分拣效率底下、分拣能力不足等问题</a:t>
            </a:r>
            <a:endParaRPr lang="en-US" sz="2800" u="none" spc="171" dirty="0">
              <a:solidFill>
                <a:srgbClr val="595959"/>
              </a:solidFill>
              <a:ea typeface="思源黑体-粗体" panose="020B0400000000000000" charset="-122"/>
            </a:endParaRPr>
          </a:p>
        </p:txBody>
      </p:sp>
      <p:sp>
        <p:nvSpPr>
          <p:cNvPr id="10" name="TextBox 10"/>
          <p:cNvSpPr txBox="1"/>
          <p:nvPr>
            <p:custDataLst>
              <p:tags r:id="rId7"/>
            </p:custDataLst>
          </p:nvPr>
        </p:nvSpPr>
        <p:spPr>
          <a:xfrm>
            <a:off x="6934377" y="6072067"/>
            <a:ext cx="4695165" cy="3809184"/>
          </a:xfrm>
          <a:prstGeom prst="rect">
            <a:avLst/>
          </a:prstGeom>
        </p:spPr>
        <p:txBody>
          <a:bodyPr wrap="square" lIns="0" tIns="0" rIns="0" bIns="0" rtlCol="0" anchor="t">
            <a:spAutoFit/>
          </a:bodyPr>
          <a:lstStyle/>
          <a:p>
            <a:pPr marL="0" lvl="0" indent="0" algn="ctr">
              <a:lnSpc>
                <a:spcPct val="150000"/>
              </a:lnSpc>
              <a:spcBef>
                <a:spcPct val="0"/>
              </a:spcBef>
            </a:pPr>
            <a:r>
              <a:rPr lang="en-US" sz="2000" u="none" spc="171" dirty="0">
                <a:solidFill>
                  <a:srgbClr val="595959"/>
                </a:solidFill>
                <a:ea typeface="思源黑体-粗体" panose="020B0400000000000000" charset="-122"/>
              </a:rPr>
              <a:t> </a:t>
            </a:r>
            <a:r>
              <a:rPr lang="zh-CN" altLang="en-US" sz="2800" spc="171" dirty="0">
                <a:solidFill>
                  <a:srgbClr val="595959"/>
                </a:solidFill>
                <a:ea typeface="思源黑体-粗体" panose="020B0400000000000000" charset="-122"/>
              </a:rPr>
              <a:t>根据已有历史数据，预测 </a:t>
            </a:r>
            <a:r>
              <a:rPr lang="en-US" altLang="zh-CN" sz="2800" spc="171" dirty="0">
                <a:solidFill>
                  <a:srgbClr val="595959"/>
                </a:solidFill>
                <a:ea typeface="思源黑体-粗体" panose="020B0400000000000000" charset="-122"/>
              </a:rPr>
              <a:t>57 </a:t>
            </a:r>
            <a:r>
              <a:rPr lang="zh-CN" altLang="en-US" sz="2800" spc="171" dirty="0">
                <a:solidFill>
                  <a:srgbClr val="595959"/>
                </a:solidFill>
                <a:ea typeface="思源黑体-粗体" panose="020B0400000000000000" charset="-122"/>
              </a:rPr>
              <a:t>个分拣中心未来 </a:t>
            </a:r>
            <a:r>
              <a:rPr lang="en-US" altLang="zh-CN" sz="2800" spc="171" dirty="0">
                <a:solidFill>
                  <a:srgbClr val="595959"/>
                </a:solidFill>
                <a:ea typeface="思源黑体-粗体" panose="020B0400000000000000" charset="-122"/>
              </a:rPr>
              <a:t>30 </a:t>
            </a:r>
            <a:r>
              <a:rPr lang="zh-CN" altLang="en-US" sz="2800" spc="171" dirty="0">
                <a:solidFill>
                  <a:srgbClr val="595959"/>
                </a:solidFill>
                <a:ea typeface="思源黑体-粗体" panose="020B0400000000000000" charset="-122"/>
              </a:rPr>
              <a:t>天及每小时的货量。未来 </a:t>
            </a:r>
            <a:r>
              <a:rPr lang="en-US" altLang="zh-CN" sz="2800" spc="171" dirty="0">
                <a:solidFill>
                  <a:srgbClr val="595959"/>
                </a:solidFill>
                <a:ea typeface="思源黑体-粗体" panose="020B0400000000000000" charset="-122"/>
              </a:rPr>
              <a:t>30 </a:t>
            </a:r>
            <a:r>
              <a:rPr lang="zh-CN" altLang="en-US" sz="2800" spc="171" dirty="0">
                <a:solidFill>
                  <a:srgbClr val="595959"/>
                </a:solidFill>
                <a:ea typeface="思源黑体-粗体" panose="020B0400000000000000" charset="-122"/>
              </a:rPr>
              <a:t>天的货物运输线路发生了变化，对这些变化做出可视化分析与讨论。</a:t>
            </a:r>
            <a:endParaRPr lang="en-US" sz="2800" spc="171" dirty="0">
              <a:solidFill>
                <a:srgbClr val="595959"/>
              </a:solidFill>
              <a:ea typeface="思源黑体-粗体" panose="020B0400000000000000" charset="-122"/>
            </a:endParaRPr>
          </a:p>
        </p:txBody>
      </p:sp>
      <p:sp>
        <p:nvSpPr>
          <p:cNvPr id="11" name="TextBox 11"/>
          <p:cNvSpPr txBox="1"/>
          <p:nvPr>
            <p:custDataLst>
              <p:tags r:id="rId8"/>
            </p:custDataLst>
          </p:nvPr>
        </p:nvSpPr>
        <p:spPr>
          <a:xfrm>
            <a:off x="7228267" y="4929839"/>
            <a:ext cx="3874135" cy="551433"/>
          </a:xfrm>
          <a:prstGeom prst="rect">
            <a:avLst/>
          </a:prstGeom>
        </p:spPr>
        <p:txBody>
          <a:bodyPr wrap="square" lIns="0" tIns="0" rIns="0" bIns="0" rtlCol="0" anchor="t">
            <a:spAutoFit/>
          </a:bodyPr>
          <a:lstStyle/>
          <a:p>
            <a:pPr marL="0" lvl="0" indent="0" algn="ctr">
              <a:lnSpc>
                <a:spcPts val="4320"/>
              </a:lnSpc>
              <a:spcBef>
                <a:spcPct val="0"/>
              </a:spcBef>
            </a:pPr>
            <a:r>
              <a:rPr lang="zh-CN" altLang="en-US" sz="3600" spc="450" dirty="0">
                <a:solidFill>
                  <a:srgbClr val="5B64CB"/>
                </a:solidFill>
                <a:ea typeface="思源黑体-粗体 Medium"/>
              </a:rPr>
              <a:t>拟</a:t>
            </a:r>
            <a:r>
              <a:rPr lang="zh-CN" altLang="en-US" sz="3600" u="none" spc="450" dirty="0">
                <a:solidFill>
                  <a:srgbClr val="5B64CB"/>
                </a:solidFill>
                <a:ea typeface="思源黑体-粗体 Medium"/>
              </a:rPr>
              <a:t>解决的问题</a:t>
            </a:r>
            <a:endParaRPr lang="zh-CN" altLang="en-US" sz="3600" u="none" spc="450" dirty="0">
              <a:solidFill>
                <a:srgbClr val="5B64CB"/>
              </a:solidFill>
              <a:ea typeface="思源黑体-粗体 Medium"/>
            </a:endParaRPr>
          </a:p>
        </p:txBody>
      </p:sp>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sp>
        <p:nvSpPr>
          <p:cNvPr id="17"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26" name="TextBox 26"/>
          <p:cNvSpPr txBox="1"/>
          <p:nvPr/>
        </p:nvSpPr>
        <p:spPr>
          <a:xfrm>
            <a:off x="1558287" y="163741"/>
            <a:ext cx="3292720" cy="645795"/>
          </a:xfrm>
          <a:prstGeom prst="rect">
            <a:avLst/>
          </a:prstGeom>
        </p:spPr>
        <p:txBody>
          <a:bodyPr lIns="0" tIns="0" rIns="0" bIns="0" rtlCol="0" anchor="t">
            <a:spAutoFit/>
          </a:bodyPr>
          <a:lstStyle/>
          <a:p>
            <a:pPr marL="0" lvl="0" indent="0" algn="l">
              <a:lnSpc>
                <a:spcPts val="5040"/>
              </a:lnSpc>
              <a:spcBef>
                <a:spcPct val="0"/>
              </a:spcBef>
            </a:pPr>
            <a:r>
              <a:rPr lang="zh-CN" altLang="en-US" sz="4200" u="none" spc="450">
                <a:solidFill>
                  <a:srgbClr val="FFFFFF"/>
                </a:solidFill>
                <a:ea typeface="思源黑体-粗体 Medium"/>
              </a:rPr>
              <a:t>选题动机</a:t>
            </a:r>
            <a:endParaRPr lang="zh-CN" altLang="en-US" sz="4200" u="none" spc="450">
              <a:solidFill>
                <a:srgbClr val="FFFFFF"/>
              </a:solidFill>
              <a:ea typeface="思源黑体-粗体 Medium"/>
            </a:endParaRPr>
          </a:p>
        </p:txBody>
      </p:sp>
      <p:sp>
        <p:nvSpPr>
          <p:cNvPr id="27" name="TextBox 27"/>
          <p:cNvSpPr txBox="1"/>
          <p:nvPr/>
        </p:nvSpPr>
        <p:spPr>
          <a:xfrm>
            <a:off x="233830" y="163741"/>
            <a:ext cx="1066847" cy="645795"/>
          </a:xfrm>
          <a:prstGeom prst="rect">
            <a:avLst/>
          </a:prstGeom>
        </p:spPr>
        <p:txBody>
          <a:bodyPr lIns="0" tIns="0" rIns="0" bIns="0" rtlCol="0" anchor="t">
            <a:spAutoFit/>
          </a:bodyPr>
          <a:lstStyle/>
          <a:p>
            <a:pPr marL="0" lvl="0" indent="0" algn="ctr">
              <a:lnSpc>
                <a:spcPts val="5040"/>
              </a:lnSpc>
              <a:spcBef>
                <a:spcPct val="0"/>
              </a:spcBef>
            </a:pPr>
            <a:r>
              <a:rPr lang="en-US" sz="4200" u="none" spc="450">
                <a:solidFill>
                  <a:srgbClr val="000000"/>
                </a:solidFill>
                <a:latin typeface="思源黑体-粗体 Heavy"/>
              </a:rPr>
              <a:t>01</a:t>
            </a:r>
            <a:endParaRPr lang="en-US" sz="4200" u="none" spc="450">
              <a:solidFill>
                <a:srgbClr val="000000"/>
              </a:solidFill>
              <a:latin typeface="思源黑体-粗体 Heavy"/>
            </a:endParaRPr>
          </a:p>
        </p:txBody>
      </p:sp>
      <p:grpSp>
        <p:nvGrpSpPr>
          <p:cNvPr id="7" name="Group 4"/>
          <p:cNvGrpSpPr/>
          <p:nvPr>
            <p:custDataLst>
              <p:tags r:id="rId13"/>
            </p:custDataLst>
          </p:nvPr>
        </p:nvGrpSpPr>
        <p:grpSpPr>
          <a:xfrm>
            <a:off x="10473663" y="1261846"/>
            <a:ext cx="5765165" cy="5784215"/>
            <a:chOff x="0" y="0"/>
            <a:chExt cx="7452726" cy="7452726"/>
          </a:xfrm>
        </p:grpSpPr>
        <p:sp>
          <p:nvSpPr>
            <p:cNvPr id="13" name="Freeform 5"/>
            <p:cNvSpPr/>
            <p:nvPr>
              <p:custDataLst>
                <p:tags r:id="rId14"/>
              </p:custDataLst>
            </p:nvPr>
          </p:nvSpPr>
          <p:spPr>
            <a:xfrm>
              <a:off x="0" y="0"/>
              <a:ext cx="7452741" cy="7452741"/>
            </a:xfrm>
            <a:custGeom>
              <a:avLst/>
              <a:gdLst/>
              <a:ahLst/>
              <a:cxnLst/>
              <a:rect l="l" t="t" r="r" b="b"/>
              <a:pathLst>
                <a:path w="7452741" h="7452741">
                  <a:moveTo>
                    <a:pt x="0" y="3726307"/>
                  </a:moveTo>
                  <a:cubicBezTo>
                    <a:pt x="0" y="1668399"/>
                    <a:pt x="1668399" y="0"/>
                    <a:pt x="3726307" y="0"/>
                  </a:cubicBezTo>
                  <a:lnTo>
                    <a:pt x="3726307" y="25400"/>
                  </a:lnTo>
                  <a:lnTo>
                    <a:pt x="3726307" y="0"/>
                  </a:lnTo>
                  <a:cubicBezTo>
                    <a:pt x="5784342" y="0"/>
                    <a:pt x="7452741" y="1668399"/>
                    <a:pt x="7452741" y="3726307"/>
                  </a:cubicBezTo>
                  <a:cubicBezTo>
                    <a:pt x="7452741" y="5784215"/>
                    <a:pt x="5784342" y="7452741"/>
                    <a:pt x="3726307" y="7452741"/>
                  </a:cubicBezTo>
                  <a:lnTo>
                    <a:pt x="3726307" y="7427341"/>
                  </a:lnTo>
                  <a:lnTo>
                    <a:pt x="3726307" y="7452741"/>
                  </a:lnTo>
                  <a:cubicBezTo>
                    <a:pt x="1668399" y="7452741"/>
                    <a:pt x="0" y="5784342"/>
                    <a:pt x="0" y="3726307"/>
                  </a:cubicBezTo>
                  <a:lnTo>
                    <a:pt x="25400" y="3726307"/>
                  </a:lnTo>
                  <a:lnTo>
                    <a:pt x="46736" y="3740023"/>
                  </a:lnTo>
                  <a:cubicBezTo>
                    <a:pt x="40640" y="3749548"/>
                    <a:pt x="29083" y="3753866"/>
                    <a:pt x="18161" y="3750691"/>
                  </a:cubicBezTo>
                  <a:cubicBezTo>
                    <a:pt x="7239" y="3747516"/>
                    <a:pt x="0" y="3737610"/>
                    <a:pt x="0" y="3726307"/>
                  </a:cubicBezTo>
                  <a:moveTo>
                    <a:pt x="50800" y="3726307"/>
                  </a:moveTo>
                  <a:lnTo>
                    <a:pt x="25400" y="3726307"/>
                  </a:lnTo>
                  <a:lnTo>
                    <a:pt x="4064" y="3712718"/>
                  </a:lnTo>
                  <a:cubicBezTo>
                    <a:pt x="10160" y="3703193"/>
                    <a:pt x="21717" y="3698875"/>
                    <a:pt x="32639" y="3702050"/>
                  </a:cubicBezTo>
                  <a:cubicBezTo>
                    <a:pt x="43561" y="3705225"/>
                    <a:pt x="50800" y="3715131"/>
                    <a:pt x="50800" y="3726307"/>
                  </a:cubicBezTo>
                  <a:cubicBezTo>
                    <a:pt x="50800" y="5756275"/>
                    <a:pt x="1696466" y="7401941"/>
                    <a:pt x="3726307" y="7401941"/>
                  </a:cubicBezTo>
                  <a:cubicBezTo>
                    <a:pt x="5756148" y="7401941"/>
                    <a:pt x="7401941" y="5756275"/>
                    <a:pt x="7401941" y="3726307"/>
                  </a:cubicBezTo>
                  <a:lnTo>
                    <a:pt x="7427341" y="3726307"/>
                  </a:lnTo>
                  <a:lnTo>
                    <a:pt x="7401941" y="3726307"/>
                  </a:lnTo>
                  <a:cubicBezTo>
                    <a:pt x="7401941" y="1696466"/>
                    <a:pt x="5756275" y="50800"/>
                    <a:pt x="3726307" y="50800"/>
                  </a:cubicBezTo>
                  <a:lnTo>
                    <a:pt x="3726307" y="25400"/>
                  </a:lnTo>
                  <a:lnTo>
                    <a:pt x="3726307" y="50800"/>
                  </a:lnTo>
                  <a:cubicBezTo>
                    <a:pt x="1696466" y="50800"/>
                    <a:pt x="50800" y="1696466"/>
                    <a:pt x="50800" y="3726307"/>
                  </a:cubicBezTo>
                  <a:close/>
                </a:path>
              </a:pathLst>
            </a:custGeom>
            <a:solidFill>
              <a:srgbClr val="8B8FE2"/>
            </a:solidFill>
          </p:spPr>
          <p:txBody>
            <a:bodyPr/>
            <a:lstStyle/>
            <a:p>
              <a:endParaRPr lang="zh-CN" altLang="en-US"/>
            </a:p>
          </p:txBody>
        </p:sp>
      </p:grpSp>
      <p:sp>
        <p:nvSpPr>
          <p:cNvPr id="29" name="文本框 28"/>
          <p:cNvSpPr txBox="1"/>
          <p:nvPr>
            <p:custDataLst>
              <p:tags r:id="rId15"/>
            </p:custDataLst>
          </p:nvPr>
        </p:nvSpPr>
        <p:spPr>
          <a:xfrm>
            <a:off x="11451079" y="1928358"/>
            <a:ext cx="3810344" cy="646331"/>
          </a:xfrm>
          <a:prstGeom prst="rect">
            <a:avLst/>
          </a:prstGeom>
          <a:noFill/>
        </p:spPr>
        <p:txBody>
          <a:bodyPr wrap="square">
            <a:spAutoFit/>
          </a:bodyPr>
          <a:lstStyle/>
          <a:p>
            <a:r>
              <a:rPr lang="zh-CN" altLang="en-US" sz="3600" spc="450" dirty="0">
                <a:solidFill>
                  <a:srgbClr val="5B64CB"/>
                </a:solidFill>
                <a:latin typeface="黑体" panose="02010609060101010101" charset="-122"/>
                <a:ea typeface="黑体" panose="02010609060101010101" charset="-122"/>
              </a:rPr>
              <a:t>解决问题的方法</a:t>
            </a:r>
            <a:endParaRPr lang="zh-CN" altLang="en-US" sz="3600" spc="450" dirty="0">
              <a:solidFill>
                <a:srgbClr val="5B64CB"/>
              </a:solidFill>
              <a:latin typeface="黑体" panose="02010609060101010101" charset="-122"/>
              <a:ea typeface="黑体" panose="02010609060101010101" charset="-122"/>
            </a:endParaRPr>
          </a:p>
        </p:txBody>
      </p:sp>
      <p:sp>
        <p:nvSpPr>
          <p:cNvPr id="31" name="文本框 30"/>
          <p:cNvSpPr txBox="1"/>
          <p:nvPr>
            <p:custDataLst>
              <p:tags r:id="rId16"/>
            </p:custDataLst>
          </p:nvPr>
        </p:nvSpPr>
        <p:spPr>
          <a:xfrm>
            <a:off x="11145520" y="3920490"/>
            <a:ext cx="4624070" cy="953135"/>
          </a:xfrm>
          <a:prstGeom prst="rect">
            <a:avLst/>
          </a:prstGeom>
          <a:noFill/>
        </p:spPr>
        <p:txBody>
          <a:bodyPr wrap="square">
            <a:spAutoFit/>
          </a:bodyPr>
          <a:lstStyle/>
          <a:p>
            <a:r>
              <a:rPr lang="zh-CN" altLang="en-US" sz="2800" b="1" spc="171" dirty="0">
                <a:solidFill>
                  <a:srgbClr val="595959"/>
                </a:solidFill>
                <a:ea typeface="思源黑体-粗体" panose="020B0400000000000000" charset="-122"/>
              </a:rPr>
              <a:t>使用</a:t>
            </a:r>
            <a:r>
              <a:rPr lang="en-US" altLang="zh-CN" sz="2800" b="1" spc="171" dirty="0">
                <a:solidFill>
                  <a:srgbClr val="595959"/>
                </a:solidFill>
                <a:ea typeface="思源黑体-粗体" panose="020B0400000000000000" charset="-122"/>
              </a:rPr>
              <a:t>ARIMA-LSTM </a:t>
            </a:r>
            <a:r>
              <a:rPr lang="zh-CN" altLang="en-US" sz="2800" b="1" spc="171" dirty="0">
                <a:solidFill>
                  <a:srgbClr val="595959"/>
                </a:solidFill>
                <a:ea typeface="思源黑体-粗体" panose="020B0400000000000000" charset="-122"/>
              </a:rPr>
              <a:t>组合模型</a:t>
            </a:r>
            <a:endParaRPr lang="zh-CN" altLang="en-US" sz="2800" b="1" spc="171" dirty="0">
              <a:solidFill>
                <a:srgbClr val="595959"/>
              </a:solidFill>
              <a:ea typeface="思源黑体-粗体" panose="020B04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1"/>
            <a:stretch>
              <a:fillRect/>
            </a:stretch>
          </a:blipFill>
        </p:spPr>
        <p:txBody>
          <a:bodyPr/>
          <a:lstStyle/>
          <a:p>
            <a:endParaRPr lang="zh-CN" altLang="en-US"/>
          </a:p>
        </p:txBody>
      </p:sp>
      <p:sp>
        <p:nvSpPr>
          <p:cNvPr id="3" name="Freeform 3"/>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2"/>
            <a:stretch>
              <a:fillRect/>
            </a:stretch>
          </a:blipFill>
        </p:spPr>
        <p:txBody>
          <a:bodyPr/>
          <a:lstStyle/>
          <a:p>
            <a:endParaRPr lang="zh-CN" altLang="en-US"/>
          </a:p>
        </p:txBody>
      </p:sp>
      <p:grpSp>
        <p:nvGrpSpPr>
          <p:cNvPr id="4" name="Group 4"/>
          <p:cNvGrpSpPr/>
          <p:nvPr/>
        </p:nvGrpSpPr>
        <p:grpSpPr>
          <a:xfrm rot="-2887067">
            <a:off x="17654166" y="229785"/>
            <a:ext cx="342551" cy="343050"/>
            <a:chOff x="0" y="0"/>
            <a:chExt cx="456734" cy="457400"/>
          </a:xfrm>
        </p:grpSpPr>
        <p:sp>
          <p:nvSpPr>
            <p:cNvPr id="5" name="Freeform 5"/>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6" name="Freeform 6"/>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7" name="Freeform 7"/>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8" name="Group 8"/>
          <p:cNvGrpSpPr/>
          <p:nvPr/>
        </p:nvGrpSpPr>
        <p:grpSpPr>
          <a:xfrm rot="6128247">
            <a:off x="17973015" y="649186"/>
            <a:ext cx="181050" cy="181301"/>
            <a:chOff x="0" y="0"/>
            <a:chExt cx="241400" cy="241734"/>
          </a:xfrm>
        </p:grpSpPr>
        <p:sp>
          <p:nvSpPr>
            <p:cNvPr id="9" name="Freeform 9"/>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10" name="Freeform 10"/>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11" name="Freeform 11"/>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17" name="TextBox 17"/>
          <p:cNvSpPr txBox="1"/>
          <p:nvPr/>
        </p:nvSpPr>
        <p:spPr>
          <a:xfrm>
            <a:off x="2742367" y="7407801"/>
            <a:ext cx="12557713" cy="368935"/>
          </a:xfrm>
          <a:prstGeom prst="rect">
            <a:avLst/>
          </a:prstGeom>
        </p:spPr>
        <p:txBody>
          <a:bodyPr lIns="0" tIns="0" rIns="0" bIns="0" rtlCol="0" anchor="t">
            <a:spAutoFit/>
          </a:bodyPr>
          <a:lstStyle/>
          <a:p>
            <a:pPr marL="0" lvl="0" indent="0" algn="l">
              <a:lnSpc>
                <a:spcPts val="2880"/>
              </a:lnSpc>
              <a:spcBef>
                <a:spcPct val="0"/>
              </a:spcBef>
            </a:pPr>
            <a:r>
              <a:rPr lang="en-US" sz="2000" u="none" spc="171">
                <a:solidFill>
                  <a:srgbClr val="595959"/>
                </a:solidFill>
                <a:ea typeface="思源黑体-粗体" panose="020B0400000000000000" charset="-122"/>
              </a:rPr>
              <a:t>     </a:t>
            </a:r>
            <a:r>
              <a:rPr lang="en-US" sz="2800" u="none" spc="171">
                <a:solidFill>
                  <a:srgbClr val="595959"/>
                </a:solidFill>
                <a:ea typeface="思源黑体-粗体" panose="020B0400000000000000" charset="-122"/>
              </a:rPr>
              <a:t> </a:t>
            </a:r>
            <a:endParaRPr lang="en-US" sz="2800" u="none" spc="171">
              <a:solidFill>
                <a:srgbClr val="595959"/>
              </a:solidFill>
              <a:ea typeface="思源黑体-粗体" panose="020B0400000000000000" charset="-122"/>
            </a:endParaRPr>
          </a:p>
        </p:txBody>
      </p:sp>
      <p:grpSp>
        <p:nvGrpSpPr>
          <p:cNvPr id="20" name="Group 20"/>
          <p:cNvGrpSpPr/>
          <p:nvPr/>
        </p:nvGrpSpPr>
        <p:grpSpPr>
          <a:xfrm>
            <a:off x="1300480" y="1732915"/>
            <a:ext cx="12196445" cy="1995805"/>
            <a:chOff x="0" y="0"/>
            <a:chExt cx="16256084" cy="2922676"/>
          </a:xfrm>
        </p:grpSpPr>
        <p:sp>
          <p:nvSpPr>
            <p:cNvPr id="21" name="Freeform 21"/>
            <p:cNvSpPr/>
            <p:nvPr/>
          </p:nvSpPr>
          <p:spPr>
            <a:xfrm>
              <a:off x="0" y="0"/>
              <a:ext cx="16256127" cy="2922651"/>
            </a:xfrm>
            <a:custGeom>
              <a:avLst/>
              <a:gdLst/>
              <a:ahLst/>
              <a:cxnLst/>
              <a:rect l="l" t="t" r="r" b="b"/>
              <a:pathLst>
                <a:path w="16256127" h="2922651">
                  <a:moveTo>
                    <a:pt x="0" y="0"/>
                  </a:moveTo>
                  <a:lnTo>
                    <a:pt x="16256127" y="0"/>
                  </a:lnTo>
                  <a:lnTo>
                    <a:pt x="16256127" y="2922651"/>
                  </a:lnTo>
                  <a:lnTo>
                    <a:pt x="0" y="2922651"/>
                  </a:lnTo>
                  <a:close/>
                </a:path>
              </a:pathLst>
            </a:custGeom>
            <a:solidFill>
              <a:srgbClr val="5B64CB"/>
            </a:solidFill>
          </p:spPr>
          <p:txBody>
            <a:bodyPr/>
            <a:lstStyle/>
            <a:p>
              <a:endParaRPr lang="zh-CN" altLang="en-US"/>
            </a:p>
          </p:txBody>
        </p:sp>
      </p:grpSp>
      <p:grpSp>
        <p:nvGrpSpPr>
          <p:cNvPr id="22" name="Group 22"/>
          <p:cNvGrpSpPr/>
          <p:nvPr/>
        </p:nvGrpSpPr>
        <p:grpSpPr>
          <a:xfrm>
            <a:off x="911164" y="1382556"/>
            <a:ext cx="12397258" cy="2207128"/>
            <a:chOff x="0" y="0"/>
            <a:chExt cx="16529678" cy="2942838"/>
          </a:xfrm>
        </p:grpSpPr>
        <p:sp>
          <p:nvSpPr>
            <p:cNvPr id="23" name="Freeform 23"/>
            <p:cNvSpPr/>
            <p:nvPr/>
          </p:nvSpPr>
          <p:spPr>
            <a:xfrm>
              <a:off x="25400" y="25400"/>
              <a:ext cx="16478886" cy="2892044"/>
            </a:xfrm>
            <a:custGeom>
              <a:avLst/>
              <a:gdLst/>
              <a:ahLst/>
              <a:cxnLst/>
              <a:rect l="l" t="t" r="r" b="b"/>
              <a:pathLst>
                <a:path w="16478886" h="2892044">
                  <a:moveTo>
                    <a:pt x="0" y="0"/>
                  </a:moveTo>
                  <a:lnTo>
                    <a:pt x="16478886" y="0"/>
                  </a:lnTo>
                  <a:lnTo>
                    <a:pt x="16478886" y="2892044"/>
                  </a:lnTo>
                  <a:lnTo>
                    <a:pt x="0" y="2892044"/>
                  </a:lnTo>
                  <a:close/>
                </a:path>
              </a:pathLst>
            </a:custGeom>
            <a:solidFill>
              <a:srgbClr val="FFFFFF"/>
            </a:solidFill>
          </p:spPr>
          <p:txBody>
            <a:bodyPr/>
            <a:lstStyle/>
            <a:p>
              <a:endParaRPr lang="zh-CN" altLang="en-US"/>
            </a:p>
          </p:txBody>
        </p:sp>
        <p:sp>
          <p:nvSpPr>
            <p:cNvPr id="24" name="Freeform 24"/>
            <p:cNvSpPr/>
            <p:nvPr/>
          </p:nvSpPr>
          <p:spPr>
            <a:xfrm>
              <a:off x="0" y="0"/>
              <a:ext cx="16529686" cy="2942844"/>
            </a:xfrm>
            <a:custGeom>
              <a:avLst/>
              <a:gdLst/>
              <a:ahLst/>
              <a:cxnLst/>
              <a:rect l="l" t="t" r="r" b="b"/>
              <a:pathLst>
                <a:path w="16529686" h="2942844">
                  <a:moveTo>
                    <a:pt x="25400" y="0"/>
                  </a:moveTo>
                  <a:lnTo>
                    <a:pt x="16504286" y="0"/>
                  </a:lnTo>
                  <a:cubicBezTo>
                    <a:pt x="16518255" y="0"/>
                    <a:pt x="16529686" y="11430"/>
                    <a:pt x="16529686" y="25400"/>
                  </a:cubicBezTo>
                  <a:lnTo>
                    <a:pt x="16529686" y="2917444"/>
                  </a:lnTo>
                  <a:cubicBezTo>
                    <a:pt x="16529686" y="2931414"/>
                    <a:pt x="16518255" y="2942844"/>
                    <a:pt x="16504286" y="2942844"/>
                  </a:cubicBezTo>
                  <a:lnTo>
                    <a:pt x="25400" y="2942844"/>
                  </a:lnTo>
                  <a:cubicBezTo>
                    <a:pt x="11430" y="2942844"/>
                    <a:pt x="0" y="2931414"/>
                    <a:pt x="0" y="2917444"/>
                  </a:cubicBezTo>
                  <a:lnTo>
                    <a:pt x="0" y="25400"/>
                  </a:lnTo>
                  <a:cubicBezTo>
                    <a:pt x="0" y="11430"/>
                    <a:pt x="11430" y="0"/>
                    <a:pt x="25400" y="0"/>
                  </a:cubicBezTo>
                  <a:moveTo>
                    <a:pt x="25400" y="50800"/>
                  </a:moveTo>
                  <a:lnTo>
                    <a:pt x="25400" y="25400"/>
                  </a:lnTo>
                  <a:lnTo>
                    <a:pt x="50800" y="25400"/>
                  </a:lnTo>
                  <a:lnTo>
                    <a:pt x="50800" y="2917444"/>
                  </a:lnTo>
                  <a:lnTo>
                    <a:pt x="25400" y="2917444"/>
                  </a:lnTo>
                  <a:lnTo>
                    <a:pt x="25400" y="2892044"/>
                  </a:lnTo>
                  <a:lnTo>
                    <a:pt x="16504286" y="2892044"/>
                  </a:lnTo>
                  <a:lnTo>
                    <a:pt x="16504286" y="2917444"/>
                  </a:lnTo>
                  <a:lnTo>
                    <a:pt x="16478886" y="2917444"/>
                  </a:lnTo>
                  <a:lnTo>
                    <a:pt x="16478886" y="25400"/>
                  </a:lnTo>
                  <a:lnTo>
                    <a:pt x="16504286" y="25400"/>
                  </a:lnTo>
                  <a:lnTo>
                    <a:pt x="16504286" y="50800"/>
                  </a:lnTo>
                  <a:lnTo>
                    <a:pt x="25400" y="50800"/>
                  </a:lnTo>
                  <a:close/>
                </a:path>
              </a:pathLst>
            </a:custGeom>
            <a:solidFill>
              <a:srgbClr val="5B64CB"/>
            </a:solidFill>
          </p:spPr>
          <p:txBody>
            <a:bodyPr/>
            <a:lstStyle/>
            <a:p>
              <a:endParaRPr lang="zh-CN" altLang="en-US"/>
            </a:p>
          </p:txBody>
        </p:sp>
      </p:grpSp>
      <p:grpSp>
        <p:nvGrpSpPr>
          <p:cNvPr id="28" name="Group 28"/>
          <p:cNvGrpSpPr/>
          <p:nvPr/>
        </p:nvGrpSpPr>
        <p:grpSpPr>
          <a:xfrm>
            <a:off x="4416425" y="7213600"/>
            <a:ext cx="13047345" cy="2465070"/>
            <a:chOff x="0" y="0"/>
            <a:chExt cx="17556354" cy="2922676"/>
          </a:xfrm>
        </p:grpSpPr>
        <p:sp>
          <p:nvSpPr>
            <p:cNvPr id="29" name="Freeform 29"/>
            <p:cNvSpPr/>
            <p:nvPr/>
          </p:nvSpPr>
          <p:spPr>
            <a:xfrm>
              <a:off x="0" y="0"/>
              <a:ext cx="17556353" cy="2922651"/>
            </a:xfrm>
            <a:custGeom>
              <a:avLst/>
              <a:gdLst/>
              <a:ahLst/>
              <a:cxnLst/>
              <a:rect l="l" t="t" r="r" b="b"/>
              <a:pathLst>
                <a:path w="17556353" h="2922651">
                  <a:moveTo>
                    <a:pt x="0" y="0"/>
                  </a:moveTo>
                  <a:lnTo>
                    <a:pt x="17556353" y="0"/>
                  </a:lnTo>
                  <a:lnTo>
                    <a:pt x="17556353" y="2922651"/>
                  </a:lnTo>
                  <a:lnTo>
                    <a:pt x="0" y="2922651"/>
                  </a:lnTo>
                  <a:close/>
                </a:path>
              </a:pathLst>
            </a:custGeom>
            <a:solidFill>
              <a:srgbClr val="8B8FE2"/>
            </a:solidFill>
          </p:spPr>
          <p:txBody>
            <a:bodyPr/>
            <a:lstStyle/>
            <a:p>
              <a:endParaRPr lang="zh-CN" altLang="en-US"/>
            </a:p>
          </p:txBody>
        </p:sp>
      </p:grpSp>
      <p:grpSp>
        <p:nvGrpSpPr>
          <p:cNvPr id="30" name="Group 30"/>
          <p:cNvGrpSpPr/>
          <p:nvPr/>
        </p:nvGrpSpPr>
        <p:grpSpPr>
          <a:xfrm>
            <a:off x="4135755" y="7088505"/>
            <a:ext cx="13119100" cy="2414270"/>
            <a:chOff x="1948180" y="2382520"/>
            <a:chExt cx="17991962" cy="2786761"/>
          </a:xfrm>
        </p:grpSpPr>
        <p:sp>
          <p:nvSpPr>
            <p:cNvPr id="31" name="Freeform 31"/>
            <p:cNvSpPr/>
            <p:nvPr/>
          </p:nvSpPr>
          <p:spPr>
            <a:xfrm>
              <a:off x="1998980" y="2433320"/>
              <a:ext cx="17941162" cy="2735961"/>
            </a:xfrm>
            <a:custGeom>
              <a:avLst/>
              <a:gdLst/>
              <a:ahLst/>
              <a:cxnLst/>
              <a:rect l="l" t="t" r="r" b="b"/>
              <a:pathLst>
                <a:path w="17941162" h="2735961">
                  <a:moveTo>
                    <a:pt x="0" y="0"/>
                  </a:moveTo>
                  <a:lnTo>
                    <a:pt x="17941162" y="0"/>
                  </a:lnTo>
                  <a:lnTo>
                    <a:pt x="17941162" y="2735961"/>
                  </a:lnTo>
                  <a:lnTo>
                    <a:pt x="0" y="2735961"/>
                  </a:lnTo>
                  <a:close/>
                </a:path>
              </a:pathLst>
            </a:custGeom>
            <a:solidFill>
              <a:srgbClr val="FFFFFF"/>
            </a:solidFill>
          </p:spPr>
          <p:txBody>
            <a:bodyPr/>
            <a:lstStyle/>
            <a:p>
              <a:endParaRPr lang="zh-CN" altLang="en-US"/>
            </a:p>
          </p:txBody>
        </p:sp>
        <p:sp>
          <p:nvSpPr>
            <p:cNvPr id="32" name="Freeform 32"/>
            <p:cNvSpPr/>
            <p:nvPr/>
          </p:nvSpPr>
          <p:spPr>
            <a:xfrm>
              <a:off x="1948180" y="2382520"/>
              <a:ext cx="17991962" cy="2786761"/>
            </a:xfrm>
            <a:custGeom>
              <a:avLst/>
              <a:gdLst/>
              <a:ahLst/>
              <a:cxnLst/>
              <a:rect l="l" t="t" r="r" b="b"/>
              <a:pathLst>
                <a:path w="17991962" h="2786761">
                  <a:moveTo>
                    <a:pt x="25400" y="0"/>
                  </a:moveTo>
                  <a:lnTo>
                    <a:pt x="17966562" y="0"/>
                  </a:lnTo>
                  <a:cubicBezTo>
                    <a:pt x="17980532" y="0"/>
                    <a:pt x="17991962" y="11430"/>
                    <a:pt x="17991962" y="25400"/>
                  </a:cubicBezTo>
                  <a:lnTo>
                    <a:pt x="17991962" y="2761361"/>
                  </a:lnTo>
                  <a:cubicBezTo>
                    <a:pt x="17991962" y="2775331"/>
                    <a:pt x="17980532" y="2786761"/>
                    <a:pt x="17966562" y="2786761"/>
                  </a:cubicBezTo>
                  <a:lnTo>
                    <a:pt x="25400" y="2786761"/>
                  </a:lnTo>
                  <a:cubicBezTo>
                    <a:pt x="11430" y="2786761"/>
                    <a:pt x="0" y="2775331"/>
                    <a:pt x="0" y="2761361"/>
                  </a:cubicBezTo>
                  <a:lnTo>
                    <a:pt x="0" y="25400"/>
                  </a:lnTo>
                  <a:cubicBezTo>
                    <a:pt x="0" y="11430"/>
                    <a:pt x="11430" y="0"/>
                    <a:pt x="25400" y="0"/>
                  </a:cubicBezTo>
                  <a:moveTo>
                    <a:pt x="25400" y="50800"/>
                  </a:moveTo>
                  <a:lnTo>
                    <a:pt x="25400" y="25400"/>
                  </a:lnTo>
                  <a:lnTo>
                    <a:pt x="50800" y="25400"/>
                  </a:lnTo>
                  <a:lnTo>
                    <a:pt x="50800" y="2761361"/>
                  </a:lnTo>
                  <a:lnTo>
                    <a:pt x="25400" y="2761361"/>
                  </a:lnTo>
                  <a:lnTo>
                    <a:pt x="25400" y="2735961"/>
                  </a:lnTo>
                  <a:lnTo>
                    <a:pt x="17966562" y="2735961"/>
                  </a:lnTo>
                  <a:lnTo>
                    <a:pt x="17966562" y="2761361"/>
                  </a:lnTo>
                  <a:lnTo>
                    <a:pt x="17941162" y="2761361"/>
                  </a:lnTo>
                  <a:lnTo>
                    <a:pt x="17941162" y="25400"/>
                  </a:lnTo>
                  <a:lnTo>
                    <a:pt x="17966562" y="25400"/>
                  </a:lnTo>
                  <a:lnTo>
                    <a:pt x="17966562" y="50800"/>
                  </a:lnTo>
                  <a:lnTo>
                    <a:pt x="25400" y="50800"/>
                  </a:lnTo>
                  <a:close/>
                </a:path>
              </a:pathLst>
            </a:custGeom>
            <a:solidFill>
              <a:srgbClr val="8B8FE2"/>
            </a:solidFill>
          </p:spPr>
          <p:txBody>
            <a:bodyPr/>
            <a:lstStyle/>
            <a:p>
              <a:endParaRPr lang="zh-CN" altLang="en-US"/>
            </a:p>
          </p:txBody>
        </p:sp>
      </p:grpSp>
      <p:sp>
        <p:nvSpPr>
          <p:cNvPr id="33" name="TextBox 33"/>
          <p:cNvSpPr txBox="1"/>
          <p:nvPr/>
        </p:nvSpPr>
        <p:spPr>
          <a:xfrm>
            <a:off x="4434946" y="7332760"/>
            <a:ext cx="12557760" cy="1969770"/>
          </a:xfrm>
          <a:prstGeom prst="rect">
            <a:avLst/>
          </a:prstGeom>
        </p:spPr>
        <p:txBody>
          <a:bodyPr wrap="square" lIns="0" tIns="0" rIns="0" bIns="0" rtlCol="0" anchor="t">
            <a:spAutoFit/>
          </a:bodyPr>
          <a:lstStyle/>
          <a:p>
            <a:pPr marL="0" lvl="0" indent="0" algn="l">
              <a:spcBef>
                <a:spcPct val="0"/>
              </a:spcBef>
            </a:pPr>
            <a:r>
              <a:rPr lang="en-US" altLang="zh-CN" sz="3200" spc="171" dirty="0">
                <a:solidFill>
                  <a:srgbClr val="595959"/>
                </a:solidFill>
                <a:ea typeface="思源黑体-粗体" panose="020B0400000000000000" charset="-122"/>
              </a:rPr>
              <a:t>	LSTM</a:t>
            </a:r>
            <a:r>
              <a:rPr lang="zh-CN" altLang="en-US" sz="3200" spc="171" dirty="0">
                <a:solidFill>
                  <a:srgbClr val="595959"/>
                </a:solidFill>
                <a:ea typeface="思源黑体-粗体" panose="020B0400000000000000" charset="-122"/>
              </a:rPr>
              <a:t>（长短期记忆网络）模型是基于 </a:t>
            </a:r>
            <a:r>
              <a:rPr lang="en-US" altLang="zh-CN" sz="3200" spc="171" dirty="0">
                <a:solidFill>
                  <a:srgbClr val="595959"/>
                </a:solidFill>
                <a:ea typeface="思源黑体-粗体" panose="020B0400000000000000" charset="-122"/>
              </a:rPr>
              <a:t>RNN</a:t>
            </a:r>
            <a:r>
              <a:rPr lang="zh-CN" altLang="en-US" sz="3200" spc="171" dirty="0">
                <a:solidFill>
                  <a:srgbClr val="595959"/>
                </a:solidFill>
                <a:ea typeface="思源黑体-粗体" panose="020B0400000000000000" charset="-122"/>
              </a:rPr>
              <a:t>（循环神经网络）的一种深度学习模型。相比于 </a:t>
            </a:r>
            <a:r>
              <a:rPr lang="en-US" altLang="zh-CN" sz="3200" spc="171" dirty="0">
                <a:solidFill>
                  <a:srgbClr val="595959"/>
                </a:solidFill>
                <a:ea typeface="思源黑体-粗体" panose="020B0400000000000000" charset="-122"/>
              </a:rPr>
              <a:t>RNN</a:t>
            </a:r>
            <a:r>
              <a:rPr lang="zh-CN" altLang="en-US" sz="3200" spc="171" dirty="0">
                <a:solidFill>
                  <a:srgbClr val="595959"/>
                </a:solidFill>
                <a:ea typeface="思源黑体-粗体" panose="020B0400000000000000" charset="-122"/>
              </a:rPr>
              <a:t>，</a:t>
            </a:r>
            <a:r>
              <a:rPr lang="en-US" altLang="zh-CN" sz="3200" spc="171" dirty="0">
                <a:solidFill>
                  <a:srgbClr val="595959"/>
                </a:solidFill>
                <a:ea typeface="思源黑体-粗体" panose="020B0400000000000000" charset="-122"/>
              </a:rPr>
              <a:t>LSTM </a:t>
            </a:r>
            <a:r>
              <a:rPr lang="zh-CN" altLang="en-US" sz="3200" spc="171" dirty="0">
                <a:solidFill>
                  <a:srgbClr val="595959"/>
                </a:solidFill>
                <a:ea typeface="思源黑体-粗体" panose="020B0400000000000000" charset="-122"/>
              </a:rPr>
              <a:t>通过引入记忆细胞和门机制，有效解决了梯度消失问题，可以选择性地记住和忘记信息，从而更好地捕捉时间序列中的长距离依赖关系和非线性趋势。</a:t>
            </a:r>
            <a:endParaRPr lang="en-US" sz="3200" spc="171" dirty="0">
              <a:solidFill>
                <a:srgbClr val="595959"/>
              </a:solidFill>
              <a:ea typeface="思源黑体-粗体" panose="020B0400000000000000" charset="-122"/>
            </a:endParaRPr>
          </a:p>
        </p:txBody>
      </p:sp>
      <p:sp>
        <p:nvSpPr>
          <p:cNvPr id="36" name="TextBox 36"/>
          <p:cNvSpPr txBox="1"/>
          <p:nvPr/>
        </p:nvSpPr>
        <p:spPr>
          <a:xfrm>
            <a:off x="1558287" y="163741"/>
            <a:ext cx="3292720" cy="641201"/>
          </a:xfrm>
          <a:prstGeom prst="rect">
            <a:avLst/>
          </a:prstGeom>
        </p:spPr>
        <p:txBody>
          <a:bodyPr lIns="0" tIns="0" rIns="0" bIns="0" rtlCol="0" anchor="t">
            <a:spAutoFit/>
          </a:bodyPr>
          <a:lstStyle/>
          <a:p>
            <a:pPr marL="0" lvl="0" indent="0" algn="l">
              <a:lnSpc>
                <a:spcPts val="5040"/>
              </a:lnSpc>
              <a:spcBef>
                <a:spcPct val="0"/>
              </a:spcBef>
            </a:pPr>
            <a:r>
              <a:rPr lang="zh-CN" altLang="en-US" sz="4200" u="none" spc="450" dirty="0">
                <a:solidFill>
                  <a:srgbClr val="FFFFFF"/>
                </a:solidFill>
                <a:ea typeface="思源黑体-粗体 Medium"/>
              </a:rPr>
              <a:t>文献调研</a:t>
            </a:r>
            <a:endParaRPr lang="zh-CN" altLang="en-US" sz="4200" u="none" spc="450" dirty="0">
              <a:solidFill>
                <a:srgbClr val="FFFFFF"/>
              </a:solidFill>
              <a:ea typeface="思源黑体-粗体 Medium"/>
            </a:endParaRPr>
          </a:p>
        </p:txBody>
      </p:sp>
      <p:sp>
        <p:nvSpPr>
          <p:cNvPr id="37" name="TextBox 37"/>
          <p:cNvSpPr txBox="1"/>
          <p:nvPr/>
        </p:nvSpPr>
        <p:spPr>
          <a:xfrm>
            <a:off x="233830" y="163741"/>
            <a:ext cx="1066847" cy="645795"/>
          </a:xfrm>
          <a:prstGeom prst="rect">
            <a:avLst/>
          </a:prstGeom>
        </p:spPr>
        <p:txBody>
          <a:bodyPr lIns="0" tIns="0" rIns="0" bIns="0" rtlCol="0" anchor="t">
            <a:spAutoFit/>
          </a:bodyPr>
          <a:lstStyle/>
          <a:p>
            <a:pPr marL="0" lvl="0" indent="0" algn="ctr">
              <a:lnSpc>
                <a:spcPts val="5040"/>
              </a:lnSpc>
              <a:spcBef>
                <a:spcPct val="0"/>
              </a:spcBef>
            </a:pPr>
            <a:r>
              <a:rPr lang="en-US" sz="4200" u="none" spc="450">
                <a:solidFill>
                  <a:srgbClr val="000000"/>
                </a:solidFill>
                <a:latin typeface="思源黑体-粗体 Heavy"/>
              </a:rPr>
              <a:t>01</a:t>
            </a:r>
            <a:endParaRPr lang="en-US" sz="4200" u="none" spc="450">
              <a:solidFill>
                <a:srgbClr val="000000"/>
              </a:solidFill>
              <a:latin typeface="思源黑体-粗体 Heavy"/>
            </a:endParaRPr>
          </a:p>
        </p:txBody>
      </p:sp>
      <p:sp>
        <p:nvSpPr>
          <p:cNvPr id="26" name="TextBox 26"/>
          <p:cNvSpPr txBox="1"/>
          <p:nvPr/>
        </p:nvSpPr>
        <p:spPr>
          <a:xfrm>
            <a:off x="1105821" y="1525379"/>
            <a:ext cx="12221658" cy="1969770"/>
          </a:xfrm>
          <a:prstGeom prst="rect">
            <a:avLst/>
          </a:prstGeom>
        </p:spPr>
        <p:txBody>
          <a:bodyPr wrap="square" lIns="0" tIns="0" rIns="0" bIns="0" rtlCol="0" anchor="t">
            <a:spAutoFit/>
          </a:bodyPr>
          <a:lstStyle/>
          <a:p>
            <a:pPr algn="l" rtl="0"/>
            <a:r>
              <a:rPr lang="en-US" altLang="zh-CN" sz="3200" spc="171" dirty="0">
                <a:solidFill>
                  <a:srgbClr val="595959"/>
                </a:solidFill>
                <a:ea typeface="思源黑体-粗体" panose="020B0400000000000000" charset="-122"/>
              </a:rPr>
              <a:t>	ARIMA</a:t>
            </a:r>
            <a:r>
              <a:rPr lang="zh-CN" altLang="en-US" sz="3200" spc="171" dirty="0">
                <a:solidFill>
                  <a:srgbClr val="595959"/>
                </a:solidFill>
                <a:ea typeface="思源黑体-粗体" panose="020B0400000000000000" charset="-122"/>
              </a:rPr>
              <a:t>（差分整合移动平均自回归）模型是一种基于统计学的时间序列预测模型。它适用于线性、平稳的时间序列数据，能够通过差分和平滑处理将时间序列转化为平稳的序列，从而进行中短期预测。</a:t>
            </a:r>
            <a:endParaRPr lang="zh-CN" altLang="en-US" sz="3200" spc="171" dirty="0">
              <a:solidFill>
                <a:srgbClr val="595959"/>
              </a:solidFill>
              <a:ea typeface="思源黑体-粗体" panose="020B0400000000000000" charset="-122"/>
            </a:endParaRPr>
          </a:p>
        </p:txBody>
      </p:sp>
      <p:pic>
        <p:nvPicPr>
          <p:cNvPr id="2050" name="Picture 2" descr="ARIMA模型时间序列数据分析（附python代码）_数据挖掘_爱雅汇-华为云开发者联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4035" y="1431739"/>
            <a:ext cx="4274144" cy="53441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STM神经网络输入输出究竟是怎样的？ - 知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283" y="4160507"/>
            <a:ext cx="9603788" cy="2714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63005" y="2005334"/>
            <a:ext cx="6761142" cy="6761142"/>
            <a:chOff x="0" y="0"/>
            <a:chExt cx="9014856" cy="9014856"/>
          </a:xfrm>
        </p:grpSpPr>
        <p:sp>
          <p:nvSpPr>
            <p:cNvPr id="7" name="Freeform 7"/>
            <p:cNvSpPr/>
            <p:nvPr/>
          </p:nvSpPr>
          <p:spPr>
            <a:xfrm>
              <a:off x="0" y="0"/>
              <a:ext cx="9014841" cy="9014841"/>
            </a:xfrm>
            <a:custGeom>
              <a:avLst/>
              <a:gdLst/>
              <a:ahLst/>
              <a:cxnLst/>
              <a:rect l="l" t="t" r="r" b="b"/>
              <a:pathLst>
                <a:path w="9014841" h="9014841">
                  <a:moveTo>
                    <a:pt x="0" y="4507484"/>
                  </a:moveTo>
                  <a:cubicBezTo>
                    <a:pt x="0" y="2018030"/>
                    <a:pt x="2018030" y="0"/>
                    <a:pt x="4507484" y="0"/>
                  </a:cubicBezTo>
                  <a:cubicBezTo>
                    <a:pt x="6996939" y="0"/>
                    <a:pt x="9014841" y="2018030"/>
                    <a:pt x="9014841" y="4507484"/>
                  </a:cubicBezTo>
                  <a:cubicBezTo>
                    <a:pt x="9014841" y="6996939"/>
                    <a:pt x="6996811" y="9014841"/>
                    <a:pt x="4507484" y="9014841"/>
                  </a:cubicBezTo>
                  <a:cubicBezTo>
                    <a:pt x="2018157" y="9014841"/>
                    <a:pt x="0" y="6996811"/>
                    <a:pt x="0" y="4507484"/>
                  </a:cubicBezTo>
                  <a:close/>
                </a:path>
              </a:pathLst>
            </a:custGeom>
            <a:solidFill>
              <a:srgbClr val="8B8FE2"/>
            </a:solidFill>
          </p:spPr>
          <p:txBody>
            <a:bodyPr/>
            <a:lstStyle/>
            <a:p>
              <a:endParaRPr lang="zh-CN" altLang="en-US"/>
            </a:p>
          </p:txBody>
        </p:sp>
      </p:grpSp>
      <p:grpSp>
        <p:nvGrpSpPr>
          <p:cNvPr id="12" name="Group 12"/>
          <p:cNvGrpSpPr/>
          <p:nvPr/>
        </p:nvGrpSpPr>
        <p:grpSpPr>
          <a:xfrm>
            <a:off x="920930" y="2262624"/>
            <a:ext cx="6246563" cy="6246563"/>
            <a:chOff x="0" y="0"/>
            <a:chExt cx="8328750" cy="8328750"/>
          </a:xfrm>
        </p:grpSpPr>
        <p:sp>
          <p:nvSpPr>
            <p:cNvPr id="13" name="Freeform 13"/>
            <p:cNvSpPr/>
            <p:nvPr/>
          </p:nvSpPr>
          <p:spPr>
            <a:xfrm>
              <a:off x="0" y="0"/>
              <a:ext cx="8328660" cy="8328787"/>
            </a:xfrm>
            <a:custGeom>
              <a:avLst/>
              <a:gdLst/>
              <a:ahLst/>
              <a:cxnLst/>
              <a:rect l="l" t="t" r="r" b="b"/>
              <a:pathLst>
                <a:path w="8328660" h="8328787">
                  <a:moveTo>
                    <a:pt x="0" y="4164330"/>
                  </a:moveTo>
                  <a:cubicBezTo>
                    <a:pt x="0" y="1864487"/>
                    <a:pt x="1864487" y="0"/>
                    <a:pt x="4164330" y="0"/>
                  </a:cubicBezTo>
                  <a:cubicBezTo>
                    <a:pt x="6464173" y="0"/>
                    <a:pt x="8328660" y="1864487"/>
                    <a:pt x="8328660" y="4164330"/>
                  </a:cubicBezTo>
                  <a:cubicBezTo>
                    <a:pt x="8328660" y="6464173"/>
                    <a:pt x="6464300" y="8328787"/>
                    <a:pt x="4164330" y="8328787"/>
                  </a:cubicBezTo>
                  <a:cubicBezTo>
                    <a:pt x="1864360" y="8328787"/>
                    <a:pt x="0" y="6464300"/>
                    <a:pt x="0" y="4164330"/>
                  </a:cubicBezTo>
                  <a:close/>
                </a:path>
              </a:pathLst>
            </a:custGeom>
            <a:blipFill>
              <a:blip r:embed="rId1"/>
              <a:stretch>
                <a:fillRect l="-38956" r="-38956"/>
              </a:stretch>
            </a:blipFill>
          </p:spPr>
          <p:txBody>
            <a:bodyPr/>
            <a:lstStyle/>
            <a:p>
              <a:endParaRPr lang="zh-CN" altLang="en-US"/>
            </a:p>
          </p:txBody>
        </p:sp>
      </p:grpSp>
      <p:sp>
        <p:nvSpPr>
          <p:cNvPr id="16" name="Freeform 16"/>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17" name="Freeform 17"/>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grpSp>
        <p:nvGrpSpPr>
          <p:cNvPr id="18" name="Group 18"/>
          <p:cNvGrpSpPr/>
          <p:nvPr/>
        </p:nvGrpSpPr>
        <p:grpSpPr>
          <a:xfrm rot="-2887067">
            <a:off x="17654166" y="229785"/>
            <a:ext cx="342551" cy="343050"/>
            <a:chOff x="0" y="0"/>
            <a:chExt cx="456734" cy="457400"/>
          </a:xfrm>
        </p:grpSpPr>
        <p:sp>
          <p:nvSpPr>
            <p:cNvPr id="19" name="Freeform 19"/>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20" name="Freeform 20"/>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21" name="Freeform 21"/>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22" name="Group 22"/>
          <p:cNvGrpSpPr/>
          <p:nvPr/>
        </p:nvGrpSpPr>
        <p:grpSpPr>
          <a:xfrm rot="6128247">
            <a:off x="17973015" y="649186"/>
            <a:ext cx="181050" cy="181301"/>
            <a:chOff x="0" y="0"/>
            <a:chExt cx="241400" cy="241734"/>
          </a:xfrm>
        </p:grpSpPr>
        <p:sp>
          <p:nvSpPr>
            <p:cNvPr id="23" name="Freeform 23"/>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4" name="Freeform 24"/>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5" name="Freeform 25"/>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26" name="TextBox 26"/>
          <p:cNvSpPr txBox="1"/>
          <p:nvPr/>
        </p:nvSpPr>
        <p:spPr>
          <a:xfrm>
            <a:off x="1558290" y="163830"/>
            <a:ext cx="4455795" cy="645795"/>
          </a:xfrm>
          <a:prstGeom prst="rect">
            <a:avLst/>
          </a:prstGeom>
        </p:spPr>
        <p:txBody>
          <a:bodyPr wrap="square" lIns="0" tIns="0" rIns="0" bIns="0" rtlCol="0" anchor="t">
            <a:spAutoFit/>
          </a:bodyPr>
          <a:lstStyle/>
          <a:p>
            <a:pPr indent="0">
              <a:lnSpc>
                <a:spcPts val="5040"/>
              </a:lnSpc>
              <a:spcBef>
                <a:spcPct val="0"/>
              </a:spcBef>
            </a:pPr>
            <a:r>
              <a:rPr lang="zh-CN" altLang="en-US" sz="4200" spc="450">
                <a:solidFill>
                  <a:srgbClr val="FFFFFF"/>
                </a:solidFill>
                <a:ea typeface="思源黑体-粗体 Medium"/>
              </a:rPr>
              <a:t>小组成员和分工</a:t>
            </a:r>
            <a:endParaRPr lang="zh-CN" altLang="en-US" sz="4200" spc="450">
              <a:solidFill>
                <a:srgbClr val="FFFFFF"/>
              </a:solidFill>
              <a:ea typeface="思源黑体-粗体 Medium"/>
            </a:endParaRPr>
          </a:p>
        </p:txBody>
      </p:sp>
      <p:sp>
        <p:nvSpPr>
          <p:cNvPr id="27" name="TextBox 27"/>
          <p:cNvSpPr txBox="1"/>
          <p:nvPr/>
        </p:nvSpPr>
        <p:spPr>
          <a:xfrm>
            <a:off x="233830" y="163741"/>
            <a:ext cx="1066847" cy="645795"/>
          </a:xfrm>
          <a:prstGeom prst="rect">
            <a:avLst/>
          </a:prstGeom>
        </p:spPr>
        <p:txBody>
          <a:bodyPr lIns="0" tIns="0" rIns="0" bIns="0" rtlCol="0" anchor="t">
            <a:spAutoFit/>
          </a:bodyPr>
          <a:lstStyle/>
          <a:p>
            <a:pPr indent="0" algn="ctr">
              <a:lnSpc>
                <a:spcPts val="5040"/>
              </a:lnSpc>
              <a:spcBef>
                <a:spcPct val="0"/>
              </a:spcBef>
            </a:pPr>
            <a:r>
              <a:rPr lang="en-US" sz="4200" spc="450">
                <a:solidFill>
                  <a:srgbClr val="000000"/>
                </a:solidFill>
                <a:latin typeface="思源黑体-粗体 Heavy"/>
              </a:rPr>
              <a:t>01</a:t>
            </a:r>
            <a:endParaRPr lang="en-US" sz="4200" spc="450">
              <a:solidFill>
                <a:srgbClr val="000000"/>
              </a:solidFill>
              <a:latin typeface="思源黑体-粗体 Heavy"/>
            </a:endParaRPr>
          </a:p>
        </p:txBody>
      </p:sp>
      <p:graphicFrame>
        <p:nvGraphicFramePr>
          <p:cNvPr id="2" name="表格 1"/>
          <p:cNvGraphicFramePr/>
          <p:nvPr>
            <p:custDataLst>
              <p:tags r:id="rId6"/>
            </p:custDataLst>
          </p:nvPr>
        </p:nvGraphicFramePr>
        <p:xfrm>
          <a:off x="8610600" y="1338029"/>
          <a:ext cx="8636000" cy="6422033"/>
        </p:xfrm>
        <a:graphic>
          <a:graphicData uri="http://schemas.openxmlformats.org/drawingml/2006/table">
            <a:tbl>
              <a:tblPr/>
              <a:tblGrid>
                <a:gridCol w="2171700"/>
                <a:gridCol w="2059305"/>
                <a:gridCol w="4404995"/>
              </a:tblGrid>
              <a:tr h="1008000">
                <a:tc>
                  <a:txBody>
                    <a:bodyPr/>
                    <a:lstStyle/>
                    <a:p>
                      <a:pPr indent="0" algn="ctr">
                        <a:buNone/>
                      </a:pPr>
                      <a:r>
                        <a:rPr lang="en-US" sz="3200" b="1" dirty="0" err="1">
                          <a:solidFill>
                            <a:srgbClr val="FFFFFF"/>
                          </a:solidFill>
                          <a:latin typeface="Times New Roman" panose="02020603050405020304" charset="0"/>
                          <a:cs typeface="Times New Roman" panose="02020603050405020304" charset="0"/>
                        </a:rPr>
                        <a:t>姓名</a:t>
                      </a:r>
                      <a:endParaRPr lang="en-US" altLang="en-US" sz="3200" b="1" dirty="0">
                        <a:solidFill>
                          <a:srgbClr val="FFFFFF"/>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en-US" sz="3200" b="1" dirty="0" err="1">
                          <a:solidFill>
                            <a:srgbClr val="FFFFFF"/>
                          </a:solidFill>
                          <a:latin typeface="Times New Roman" panose="02020603050405020304" charset="0"/>
                          <a:cs typeface="Times New Roman" panose="02020603050405020304" charset="0"/>
                        </a:rPr>
                        <a:t>组内职务</a:t>
                      </a:r>
                      <a:endParaRPr lang="en-US" altLang="en-US" sz="3200" b="1" dirty="0">
                        <a:solidFill>
                          <a:srgbClr val="FFFFFF"/>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p>
                      <a:pPr indent="0" algn="ctr">
                        <a:buNone/>
                      </a:pPr>
                      <a:r>
                        <a:rPr lang="en-US" sz="3200" b="1">
                          <a:solidFill>
                            <a:srgbClr val="FFFFFF"/>
                          </a:solidFill>
                          <a:latin typeface="Times New Roman" panose="02020603050405020304" charset="0"/>
                          <a:cs typeface="Times New Roman" panose="02020603050405020304" charset="0"/>
                        </a:rPr>
                        <a:t>分工</a:t>
                      </a:r>
                      <a:endParaRPr lang="en-US" altLang="en-US" sz="3200" b="1">
                        <a:solidFill>
                          <a:srgbClr val="FFFFFF"/>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4F81BD"/>
                    </a:solidFill>
                  </a:tcPr>
                </a:tc>
              </a:tr>
              <a:tr h="1008000">
                <a:tc>
                  <a:txBody>
                    <a:bodyPr/>
                    <a:lstStyle/>
                    <a:p>
                      <a:pPr indent="0" algn="ctr">
                        <a:buNone/>
                      </a:pPr>
                      <a:r>
                        <a:rPr lang="zh-CN" altLang="en-US" sz="3200" b="0" dirty="0">
                          <a:solidFill>
                            <a:srgbClr val="000000"/>
                          </a:solidFill>
                          <a:latin typeface="Times New Roman" panose="02020603050405020304" charset="0"/>
                          <a:ea typeface="Times New Roman" panose="02020603050405020304" charset="0"/>
                          <a:cs typeface="Times New Roman" panose="02020603050405020304" charset="0"/>
                        </a:rPr>
                        <a:t>陈飞扬</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sz="3200" b="0" dirty="0" err="1">
                          <a:solidFill>
                            <a:srgbClr val="000000"/>
                          </a:solidFill>
                          <a:latin typeface="Times New Roman" panose="02020603050405020304" charset="0"/>
                          <a:cs typeface="Times New Roman" panose="02020603050405020304" charset="0"/>
                        </a:rPr>
                        <a:t>组长</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zh-CN" altLang="zh-CN" sz="3200" b="0" kern="1200" dirty="0">
                          <a:solidFill>
                            <a:srgbClr val="000000"/>
                          </a:solidFill>
                          <a:latin typeface="Times New Roman" panose="02020603050405020304" charset="0"/>
                          <a:ea typeface="+mn-ea"/>
                          <a:cs typeface="Times New Roman" panose="02020603050405020304" charset="0"/>
                        </a:rPr>
                        <a:t>数据预处理，建模，可视化分析</a:t>
                      </a:r>
                      <a:endParaRPr sz="3200" b="0" kern="1200" dirty="0">
                        <a:solidFill>
                          <a:srgbClr val="000000"/>
                        </a:solidFill>
                        <a:latin typeface="Times New Roman" panose="02020603050405020304" charset="0"/>
                        <a:ea typeface="+mn-ea"/>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D0D8E8"/>
                    </a:solidFill>
                  </a:tcPr>
                </a:tc>
              </a:tr>
              <a:tr h="1008000">
                <a:tc>
                  <a:txBody>
                    <a:bodyPr/>
                    <a:lstStyle/>
                    <a:p>
                      <a:pPr indent="0" algn="ctr">
                        <a:buNone/>
                      </a:pPr>
                      <a:r>
                        <a:rPr lang="zh-CN" altLang="en-US" sz="3200" b="0" dirty="0">
                          <a:solidFill>
                            <a:srgbClr val="000000"/>
                          </a:solidFill>
                          <a:latin typeface="Times New Roman" panose="02020603050405020304" charset="0"/>
                          <a:cs typeface="Times New Roman" panose="02020603050405020304" charset="0"/>
                        </a:rPr>
                        <a:t>余旺</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9EDF4"/>
                    </a:solidFill>
                  </a:tcPr>
                </a:tc>
                <a:tc>
                  <a:txBody>
                    <a:bodyPr/>
                    <a:lstStyle/>
                    <a:p>
                      <a:pPr indent="0" algn="ctr">
                        <a:buNone/>
                      </a:pPr>
                      <a:r>
                        <a:rPr lang="en-US" sz="3200" b="0" dirty="0" err="1">
                          <a:solidFill>
                            <a:srgbClr val="000000"/>
                          </a:solidFill>
                          <a:latin typeface="Times New Roman" panose="02020603050405020304" charset="0"/>
                          <a:cs typeface="Times New Roman" panose="02020603050405020304" charset="0"/>
                        </a:rPr>
                        <a:t>组员</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9EDF4"/>
                    </a:solidFill>
                  </a:tcPr>
                </a:tc>
                <a:tc>
                  <a:txBody>
                    <a:bodyPr/>
                    <a:lstStyle/>
                    <a:p>
                      <a:pPr marL="0" indent="0" algn="ctr" defTabSz="914400" rtl="0" eaLnBrk="1" latinLnBrk="0" hangingPunct="1">
                        <a:buNone/>
                      </a:pPr>
                      <a:r>
                        <a:rPr lang="zh-CN" altLang="zh-CN" sz="3200" b="0" kern="1200" dirty="0">
                          <a:solidFill>
                            <a:srgbClr val="000000"/>
                          </a:solidFill>
                          <a:latin typeface="Times New Roman" panose="02020603050405020304" charset="0"/>
                          <a:ea typeface="+mn-ea"/>
                          <a:cs typeface="Times New Roman" panose="02020603050405020304" charset="0"/>
                        </a:rPr>
                        <a:t>建模，求解问题，数据分析</a:t>
                      </a:r>
                      <a:endParaRPr sz="3200" b="0" kern="1200" dirty="0">
                        <a:solidFill>
                          <a:srgbClr val="000000"/>
                        </a:solidFill>
                        <a:latin typeface="Times New Roman" panose="02020603050405020304" charset="0"/>
                        <a:ea typeface="+mn-ea"/>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9EDF4"/>
                    </a:solidFill>
                  </a:tcPr>
                </a:tc>
              </a:tr>
              <a:tr h="1008000">
                <a:tc>
                  <a:txBody>
                    <a:bodyPr/>
                    <a:lstStyle/>
                    <a:p>
                      <a:pPr indent="0" algn="ctr">
                        <a:buNone/>
                      </a:pPr>
                      <a:r>
                        <a:rPr lang="zh-CN" altLang="en-US" sz="3200" b="0" dirty="0">
                          <a:solidFill>
                            <a:srgbClr val="000000"/>
                          </a:solidFill>
                          <a:latin typeface="Times New Roman" panose="02020603050405020304" charset="0"/>
                          <a:cs typeface="Times New Roman" panose="02020603050405020304" charset="0"/>
                        </a:rPr>
                        <a:t>谢雨桐</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en-US" sz="3200" b="0">
                          <a:solidFill>
                            <a:srgbClr val="000000"/>
                          </a:solidFill>
                          <a:latin typeface="Times New Roman" panose="02020603050405020304" charset="0"/>
                          <a:cs typeface="Times New Roman" panose="02020603050405020304" charset="0"/>
                        </a:rPr>
                        <a:t>组员</a:t>
                      </a:r>
                      <a:endParaRPr lang="en-US" altLang="en-US" sz="3200" b="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p>
                      <a:pPr indent="0" algn="ctr">
                        <a:buNone/>
                      </a:pPr>
                      <a:r>
                        <a:rPr lang="zh-CN" altLang="en-US" sz="2800" dirty="0"/>
                        <a:t>撰写研究报告</a:t>
                      </a:r>
                      <a:endParaRPr sz="2800" dirty="0"/>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D0D8E8"/>
                    </a:solidFill>
                  </a:tcPr>
                </a:tc>
              </a:tr>
              <a:tr h="757479">
                <a:tc>
                  <a:txBody>
                    <a:bodyPr/>
                    <a:lstStyle/>
                    <a:p>
                      <a:pPr indent="0" algn="ctr">
                        <a:buNone/>
                      </a:pPr>
                      <a:r>
                        <a:rPr lang="zh-CN" altLang="en-US" sz="3200" b="0" dirty="0">
                          <a:solidFill>
                            <a:srgbClr val="000000"/>
                          </a:solidFill>
                          <a:latin typeface="Times New Roman" panose="02020603050405020304" charset="0"/>
                          <a:cs typeface="Times New Roman" panose="02020603050405020304" charset="0"/>
                        </a:rPr>
                        <a:t>姚苏眩</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indent="0" algn="ctr">
                        <a:buNone/>
                      </a:pPr>
                      <a:r>
                        <a:rPr lang="en-US" sz="3200" b="0">
                          <a:solidFill>
                            <a:srgbClr val="000000"/>
                          </a:solidFill>
                          <a:latin typeface="Times New Roman" panose="02020603050405020304" charset="0"/>
                          <a:cs typeface="Times New Roman" panose="02020603050405020304" charset="0"/>
                        </a:rPr>
                        <a:t>组员</a:t>
                      </a:r>
                      <a:endParaRPr lang="en-US" altLang="en-US" sz="3200" b="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indent="0" algn="ctr">
                        <a:buNone/>
                      </a:pPr>
                      <a:r>
                        <a:rPr lang="zh-CN" altLang="en-US" sz="2800" dirty="0">
                          <a:solidFill>
                            <a:schemeClr val="tx1"/>
                          </a:solidFill>
                        </a:rPr>
                        <a:t>撰写研究报告</a:t>
                      </a:r>
                      <a:endParaRPr lang="en-US" altLang="zh-CN" sz="2800" dirty="0">
                        <a:solidFill>
                          <a:schemeClr val="tx1"/>
                        </a:solidFill>
                      </a:endParaRPr>
                    </a:p>
                  </a:txBody>
                  <a:tcPr marL="91439" marR="91439" marT="45719" marB="4571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9EDF4"/>
                    </a:solidFill>
                  </a:tcPr>
                </a:tc>
              </a:tr>
              <a:tr h="757479">
                <a:tc>
                  <a:txBody>
                    <a:bodyPr/>
                    <a:lstStyle/>
                    <a:p>
                      <a:pPr indent="0" algn="ctr">
                        <a:buNone/>
                      </a:pPr>
                      <a:r>
                        <a:rPr lang="zh-CN" altLang="en-US" sz="3200" b="0" dirty="0">
                          <a:solidFill>
                            <a:srgbClr val="000000"/>
                          </a:solidFill>
                          <a:latin typeface="Times New Roman" panose="02020603050405020304" charset="0"/>
                          <a:ea typeface="Times New Roman" panose="02020603050405020304" charset="0"/>
                          <a:cs typeface="Times New Roman" panose="02020603050405020304" charset="0"/>
                        </a:rPr>
                        <a:t>孙博轩</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9050" cap="flat" cmpd="sng">
                      <a:solidFill>
                        <a:srgbClr val="FFFFFF"/>
                      </a:solidFill>
                      <a:prstDash val="soli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indent="0" algn="ctr">
                        <a:buNone/>
                      </a:pPr>
                      <a:r>
                        <a:rPr lang="zh-CN" altLang="en-US" sz="3200" b="0" dirty="0">
                          <a:solidFill>
                            <a:srgbClr val="000000"/>
                          </a:solidFill>
                          <a:latin typeface="Times New Roman" panose="02020603050405020304" charset="0"/>
                          <a:ea typeface="Times New Roman" panose="02020603050405020304" charset="0"/>
                          <a:cs typeface="Times New Roman" panose="02020603050405020304" charset="0"/>
                        </a:rPr>
                        <a:t>组员</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solidFill>
                        <a:srgbClr val="FFFFFF"/>
                      </a:solidFill>
                      <a:prstDash val="soli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indent="0" algn="ctr">
                        <a:buNone/>
                      </a:pPr>
                      <a:r>
                        <a:rPr lang="zh-CN" altLang="en-US" sz="2800" dirty="0">
                          <a:solidFill>
                            <a:schemeClr val="tx1"/>
                          </a:solidFill>
                        </a:rPr>
                        <a:t>制作答辩</a:t>
                      </a:r>
                      <a:r>
                        <a:rPr lang="en-US" altLang="zh-CN" sz="2800" dirty="0">
                          <a:solidFill>
                            <a:schemeClr val="tx1"/>
                          </a:solidFill>
                        </a:rPr>
                        <a:t>PPT</a:t>
                      </a:r>
                      <a:endParaRPr lang="en-US" altLang="zh-CN" sz="2800" dirty="0">
                        <a:solidFill>
                          <a:schemeClr val="tx1"/>
                        </a:solidFill>
                      </a:endParaRPr>
                    </a:p>
                  </a:txBody>
                  <a:tcPr marL="91439" marR="91439" marT="45719" marB="45719" anchor="ctr">
                    <a:lnL w="12700" cap="flat" cmpd="sng" algn="ctr">
                      <a:solidFill>
                        <a:srgbClr val="FFFFFF"/>
                      </a:solidFill>
                      <a:prstDash val="solid"/>
                      <a:roun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9EDF4"/>
                    </a:solidFill>
                  </a:tcPr>
                </a:tc>
              </a:tr>
              <a:tr h="757479">
                <a:tc>
                  <a:txBody>
                    <a:bodyPr/>
                    <a:lstStyle/>
                    <a:p>
                      <a:pPr indent="0" algn="ctr">
                        <a:buNone/>
                      </a:pPr>
                      <a:r>
                        <a:rPr lang="zh-CN" altLang="en-US" sz="3200" b="0" dirty="0">
                          <a:solidFill>
                            <a:srgbClr val="000000"/>
                          </a:solidFill>
                          <a:latin typeface="Times New Roman" panose="02020603050405020304" charset="0"/>
                          <a:ea typeface="Times New Roman" panose="02020603050405020304" charset="0"/>
                          <a:cs typeface="Times New Roman" panose="02020603050405020304" charset="0"/>
                        </a:rPr>
                        <a:t>金思泽</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9050" cap="flat" cmpd="sng">
                      <a:solidFill>
                        <a:srgbClr val="FFFFFF"/>
                      </a:solidFill>
                      <a:prstDash val="soli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indent="0" algn="ctr">
                        <a:buNone/>
                      </a:pPr>
                      <a:r>
                        <a:rPr lang="zh-CN" altLang="en-US" sz="3200" b="0" dirty="0">
                          <a:solidFill>
                            <a:srgbClr val="000000"/>
                          </a:solidFill>
                          <a:latin typeface="Times New Roman" panose="02020603050405020304" charset="0"/>
                          <a:ea typeface="Times New Roman" panose="02020603050405020304" charset="0"/>
                          <a:cs typeface="Times New Roman" panose="02020603050405020304" charset="0"/>
                        </a:rPr>
                        <a:t>组员</a:t>
                      </a:r>
                      <a:endParaRPr lang="en-US" altLang="en-US" sz="32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91439" marR="91439" marT="45719" marB="4571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solidFill>
                        <a:srgbClr val="FFFFFF"/>
                      </a:solidFill>
                      <a:prstDash val="soli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indent="0" algn="ctr">
                        <a:buNone/>
                      </a:pPr>
                      <a:r>
                        <a:rPr lang="zh-CN" altLang="en-US" sz="2800" dirty="0">
                          <a:solidFill>
                            <a:schemeClr val="tx1"/>
                          </a:solidFill>
                        </a:rPr>
                        <a:t>制作答辩</a:t>
                      </a:r>
                      <a:r>
                        <a:rPr lang="en-US" altLang="zh-CN" sz="2800" dirty="0">
                          <a:solidFill>
                            <a:schemeClr val="tx1"/>
                          </a:solidFill>
                        </a:rPr>
                        <a:t>PPT</a:t>
                      </a:r>
                      <a:endParaRPr lang="en-US" altLang="zh-CN" sz="2800" dirty="0">
                        <a:solidFill>
                          <a:schemeClr val="tx1"/>
                        </a:solidFill>
                      </a:endParaRPr>
                    </a:p>
                  </a:txBody>
                  <a:tcPr marL="91439" marR="91439" marT="45719" marB="45719" anchor="ctr">
                    <a:lnL w="12700" cap="flat" cmpd="sng" algn="ctr">
                      <a:solidFill>
                        <a:srgbClr val="FFFFFF"/>
                      </a:solidFill>
                      <a:prstDash val="solid"/>
                      <a:roun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059162">
            <a:off x="4904396" y="897356"/>
            <a:ext cx="8479209" cy="8492289"/>
            <a:chOff x="0" y="0"/>
            <a:chExt cx="11305612" cy="11323052"/>
          </a:xfrm>
        </p:grpSpPr>
        <p:sp>
          <p:nvSpPr>
            <p:cNvPr id="3" name="Freeform 3"/>
            <p:cNvSpPr/>
            <p:nvPr/>
          </p:nvSpPr>
          <p:spPr>
            <a:xfrm>
              <a:off x="2820035" y="0"/>
              <a:ext cx="8485632" cy="8503031"/>
            </a:xfrm>
            <a:custGeom>
              <a:avLst/>
              <a:gdLst/>
              <a:ahLst/>
              <a:cxnLst/>
              <a:rect l="l" t="t" r="r" b="b"/>
              <a:pathLst>
                <a:path w="8485632" h="8503031">
                  <a:moveTo>
                    <a:pt x="8472932" y="8503031"/>
                  </a:moveTo>
                  <a:lnTo>
                    <a:pt x="12700" y="8503031"/>
                  </a:lnTo>
                  <a:cubicBezTo>
                    <a:pt x="5715" y="8503031"/>
                    <a:pt x="0" y="8497316"/>
                    <a:pt x="0" y="8490331"/>
                  </a:cubicBezTo>
                  <a:lnTo>
                    <a:pt x="0" y="12700"/>
                  </a:lnTo>
                  <a:cubicBezTo>
                    <a:pt x="0" y="5715"/>
                    <a:pt x="5715" y="0"/>
                    <a:pt x="12700" y="0"/>
                  </a:cubicBezTo>
                  <a:lnTo>
                    <a:pt x="8472932" y="0"/>
                  </a:lnTo>
                  <a:cubicBezTo>
                    <a:pt x="8479917" y="0"/>
                    <a:pt x="8485632" y="5715"/>
                    <a:pt x="8485632" y="12700"/>
                  </a:cubicBezTo>
                  <a:lnTo>
                    <a:pt x="8485632" y="8490331"/>
                  </a:lnTo>
                  <a:cubicBezTo>
                    <a:pt x="8485632" y="8497316"/>
                    <a:pt x="8479917" y="8503031"/>
                    <a:pt x="8472932" y="8503031"/>
                  </a:cubicBezTo>
                  <a:moveTo>
                    <a:pt x="8472932" y="8477631"/>
                  </a:moveTo>
                  <a:lnTo>
                    <a:pt x="8472932" y="8490331"/>
                  </a:lnTo>
                  <a:lnTo>
                    <a:pt x="8460232" y="8490331"/>
                  </a:lnTo>
                  <a:lnTo>
                    <a:pt x="8460232" y="12700"/>
                  </a:lnTo>
                  <a:lnTo>
                    <a:pt x="8472932" y="12700"/>
                  </a:lnTo>
                  <a:lnTo>
                    <a:pt x="8472932" y="25400"/>
                  </a:lnTo>
                  <a:lnTo>
                    <a:pt x="12700" y="25400"/>
                  </a:lnTo>
                  <a:lnTo>
                    <a:pt x="12700" y="12700"/>
                  </a:lnTo>
                  <a:lnTo>
                    <a:pt x="25400" y="12700"/>
                  </a:lnTo>
                  <a:lnTo>
                    <a:pt x="25400" y="8490331"/>
                  </a:lnTo>
                  <a:lnTo>
                    <a:pt x="12700" y="8490331"/>
                  </a:lnTo>
                  <a:lnTo>
                    <a:pt x="12700" y="8477631"/>
                  </a:lnTo>
                  <a:lnTo>
                    <a:pt x="8472932" y="8477631"/>
                  </a:lnTo>
                  <a:close/>
                </a:path>
              </a:pathLst>
            </a:custGeom>
            <a:solidFill>
              <a:srgbClr val="5B64CB">
                <a:alpha val="29804"/>
              </a:srgbClr>
            </a:solidFill>
          </p:spPr>
          <p:txBody>
            <a:bodyPr/>
            <a:lstStyle/>
            <a:p>
              <a:endParaRPr lang="zh-CN" altLang="en-US"/>
            </a:p>
          </p:txBody>
        </p:sp>
        <p:sp>
          <p:nvSpPr>
            <p:cNvPr id="4" name="Freeform 4"/>
            <p:cNvSpPr/>
            <p:nvPr/>
          </p:nvSpPr>
          <p:spPr>
            <a:xfrm>
              <a:off x="0" y="-1016"/>
              <a:ext cx="2845435" cy="11325098"/>
            </a:xfrm>
            <a:custGeom>
              <a:avLst/>
              <a:gdLst/>
              <a:ahLst/>
              <a:cxnLst/>
              <a:rect l="l" t="t" r="r" b="b"/>
              <a:pathLst>
                <a:path w="2845435" h="11325098">
                  <a:moveTo>
                    <a:pt x="2841752" y="8500237"/>
                  </a:moveTo>
                  <a:lnTo>
                    <a:pt x="21717" y="11320399"/>
                  </a:lnTo>
                  <a:cubicBezTo>
                    <a:pt x="18034" y="11324081"/>
                    <a:pt x="12573" y="11325098"/>
                    <a:pt x="7874" y="11323192"/>
                  </a:cubicBezTo>
                  <a:cubicBezTo>
                    <a:pt x="3175" y="11321288"/>
                    <a:pt x="0" y="11316589"/>
                    <a:pt x="0" y="11311509"/>
                  </a:cubicBezTo>
                  <a:lnTo>
                    <a:pt x="0" y="2833751"/>
                  </a:lnTo>
                  <a:cubicBezTo>
                    <a:pt x="0" y="2830322"/>
                    <a:pt x="1397" y="2827147"/>
                    <a:pt x="3683" y="2824734"/>
                  </a:cubicBezTo>
                  <a:lnTo>
                    <a:pt x="2823718" y="4699"/>
                  </a:lnTo>
                  <a:cubicBezTo>
                    <a:pt x="2827401" y="1016"/>
                    <a:pt x="2832862" y="0"/>
                    <a:pt x="2837561" y="1905"/>
                  </a:cubicBezTo>
                  <a:cubicBezTo>
                    <a:pt x="2842260" y="3810"/>
                    <a:pt x="2845435" y="8509"/>
                    <a:pt x="2845435" y="13589"/>
                  </a:cubicBezTo>
                  <a:lnTo>
                    <a:pt x="2845435" y="8491347"/>
                  </a:lnTo>
                  <a:cubicBezTo>
                    <a:pt x="2845435" y="8494777"/>
                    <a:pt x="2844038" y="8497952"/>
                    <a:pt x="2841752" y="8500365"/>
                  </a:cubicBezTo>
                  <a:moveTo>
                    <a:pt x="2823845" y="8482457"/>
                  </a:moveTo>
                  <a:lnTo>
                    <a:pt x="2832862" y="8491474"/>
                  </a:lnTo>
                  <a:lnTo>
                    <a:pt x="2820162" y="8491474"/>
                  </a:lnTo>
                  <a:lnTo>
                    <a:pt x="2820162" y="13716"/>
                  </a:lnTo>
                  <a:lnTo>
                    <a:pt x="2832862" y="13716"/>
                  </a:lnTo>
                  <a:lnTo>
                    <a:pt x="2841879" y="22733"/>
                  </a:lnTo>
                  <a:lnTo>
                    <a:pt x="21717" y="2842768"/>
                  </a:lnTo>
                  <a:lnTo>
                    <a:pt x="12700" y="2833751"/>
                  </a:lnTo>
                  <a:lnTo>
                    <a:pt x="25400" y="2833751"/>
                  </a:lnTo>
                  <a:lnTo>
                    <a:pt x="25400" y="11311382"/>
                  </a:lnTo>
                  <a:lnTo>
                    <a:pt x="12700" y="11311382"/>
                  </a:lnTo>
                  <a:lnTo>
                    <a:pt x="3683" y="11302365"/>
                  </a:lnTo>
                  <a:lnTo>
                    <a:pt x="2823718" y="8482330"/>
                  </a:lnTo>
                  <a:close/>
                </a:path>
              </a:pathLst>
            </a:custGeom>
            <a:solidFill>
              <a:srgbClr val="4850A2">
                <a:alpha val="29804"/>
              </a:srgbClr>
            </a:solidFill>
          </p:spPr>
          <p:txBody>
            <a:bodyPr/>
            <a:lstStyle/>
            <a:p>
              <a:endParaRPr lang="zh-CN" altLang="en-US"/>
            </a:p>
          </p:txBody>
        </p:sp>
        <p:sp>
          <p:nvSpPr>
            <p:cNvPr id="5" name="Freeform 5"/>
            <p:cNvSpPr/>
            <p:nvPr/>
          </p:nvSpPr>
          <p:spPr>
            <a:xfrm>
              <a:off x="-889" y="8477631"/>
              <a:ext cx="11307445" cy="2845434"/>
            </a:xfrm>
            <a:custGeom>
              <a:avLst/>
              <a:gdLst/>
              <a:ahLst/>
              <a:cxnLst/>
              <a:rect l="l" t="t" r="r" b="b"/>
              <a:pathLst>
                <a:path w="11307445" h="2845434">
                  <a:moveTo>
                    <a:pt x="11302746" y="21590"/>
                  </a:moveTo>
                  <a:lnTo>
                    <a:pt x="8482711" y="2841752"/>
                  </a:lnTo>
                  <a:cubicBezTo>
                    <a:pt x="8480298" y="2844165"/>
                    <a:pt x="8477123" y="2845434"/>
                    <a:pt x="8473694" y="2845434"/>
                  </a:cubicBezTo>
                  <a:lnTo>
                    <a:pt x="13589" y="2845434"/>
                  </a:lnTo>
                  <a:cubicBezTo>
                    <a:pt x="8509" y="2845434"/>
                    <a:pt x="3810" y="2842387"/>
                    <a:pt x="1905" y="2837561"/>
                  </a:cubicBezTo>
                  <a:cubicBezTo>
                    <a:pt x="0" y="2832734"/>
                    <a:pt x="1016" y="2827401"/>
                    <a:pt x="4699" y="2823718"/>
                  </a:cubicBezTo>
                  <a:lnTo>
                    <a:pt x="2824607" y="3683"/>
                  </a:lnTo>
                  <a:cubicBezTo>
                    <a:pt x="2827020" y="1270"/>
                    <a:pt x="2830195" y="0"/>
                    <a:pt x="2833624" y="0"/>
                  </a:cubicBezTo>
                  <a:lnTo>
                    <a:pt x="11293856" y="0"/>
                  </a:lnTo>
                  <a:cubicBezTo>
                    <a:pt x="11298937" y="0"/>
                    <a:pt x="11303636" y="3048"/>
                    <a:pt x="11305540" y="7874"/>
                  </a:cubicBezTo>
                  <a:cubicBezTo>
                    <a:pt x="11307445" y="12700"/>
                    <a:pt x="11306429" y="18034"/>
                    <a:pt x="11302746" y="21717"/>
                  </a:cubicBezTo>
                  <a:moveTo>
                    <a:pt x="11284839" y="3810"/>
                  </a:moveTo>
                  <a:lnTo>
                    <a:pt x="11293856" y="12827"/>
                  </a:lnTo>
                  <a:lnTo>
                    <a:pt x="11293856" y="25527"/>
                  </a:lnTo>
                  <a:lnTo>
                    <a:pt x="2833624" y="25527"/>
                  </a:lnTo>
                  <a:lnTo>
                    <a:pt x="2833624" y="12827"/>
                  </a:lnTo>
                  <a:lnTo>
                    <a:pt x="2842641" y="21844"/>
                  </a:lnTo>
                  <a:lnTo>
                    <a:pt x="22606" y="2841752"/>
                  </a:lnTo>
                  <a:lnTo>
                    <a:pt x="13589" y="2832735"/>
                  </a:lnTo>
                  <a:lnTo>
                    <a:pt x="13589" y="2820035"/>
                  </a:lnTo>
                  <a:lnTo>
                    <a:pt x="8473694" y="2820035"/>
                  </a:lnTo>
                  <a:lnTo>
                    <a:pt x="8473694" y="2832735"/>
                  </a:lnTo>
                  <a:lnTo>
                    <a:pt x="8464677" y="2823718"/>
                  </a:lnTo>
                  <a:lnTo>
                    <a:pt x="11284839" y="3683"/>
                  </a:lnTo>
                  <a:close/>
                </a:path>
              </a:pathLst>
            </a:custGeom>
            <a:solidFill>
              <a:srgbClr val="7B83D5">
                <a:alpha val="29804"/>
              </a:srgbClr>
            </a:solidFill>
          </p:spPr>
          <p:txBody>
            <a:bodyPr/>
            <a:lstStyle/>
            <a:p>
              <a:endParaRPr lang="zh-CN" altLang="en-US"/>
            </a:p>
          </p:txBody>
        </p:sp>
      </p:grpSp>
      <p:sp>
        <p:nvSpPr>
          <p:cNvPr id="6" name="Freeform 6"/>
          <p:cNvSpPr/>
          <p:nvPr/>
        </p:nvSpPr>
        <p:spPr>
          <a:xfrm>
            <a:off x="0" y="2168842"/>
            <a:ext cx="18288000" cy="5949315"/>
          </a:xfrm>
          <a:custGeom>
            <a:avLst/>
            <a:gdLst/>
            <a:ahLst/>
            <a:cxnLst/>
            <a:rect l="l" t="t" r="r" b="b"/>
            <a:pathLst>
              <a:path w="18288000" h="5949315">
                <a:moveTo>
                  <a:pt x="0" y="0"/>
                </a:moveTo>
                <a:lnTo>
                  <a:pt x="18288000" y="0"/>
                </a:lnTo>
                <a:lnTo>
                  <a:pt x="18288000" y="5949315"/>
                </a:lnTo>
                <a:lnTo>
                  <a:pt x="0" y="59493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zh-CN" altLang="en-US"/>
          </a:p>
        </p:txBody>
      </p:sp>
      <p:sp>
        <p:nvSpPr>
          <p:cNvPr id="7" name="TextBox 7"/>
          <p:cNvSpPr txBox="1"/>
          <p:nvPr/>
        </p:nvSpPr>
        <p:spPr>
          <a:xfrm>
            <a:off x="3154455" y="1276611"/>
            <a:ext cx="11979090" cy="7610475"/>
          </a:xfrm>
          <a:prstGeom prst="rect">
            <a:avLst/>
          </a:prstGeom>
        </p:spPr>
        <p:txBody>
          <a:bodyPr lIns="0" tIns="0" rIns="0" bIns="0" rtlCol="0" anchor="t">
            <a:spAutoFit/>
          </a:bodyPr>
          <a:lstStyle/>
          <a:p>
            <a:pPr marL="0" lvl="0" indent="0" algn="ctr">
              <a:lnSpc>
                <a:spcPts val="59940"/>
              </a:lnSpc>
              <a:spcBef>
                <a:spcPct val="0"/>
              </a:spcBef>
            </a:pPr>
            <a:r>
              <a:rPr lang="en-US" sz="49950" u="none" spc="1199" dirty="0">
                <a:solidFill>
                  <a:srgbClr val="FFFFFF">
                    <a:alpha val="48627"/>
                  </a:srgbClr>
                </a:solidFill>
                <a:latin typeface="思源黑体-粗体 Medium"/>
              </a:rPr>
              <a:t>02</a:t>
            </a:r>
            <a:endParaRPr lang="en-US" sz="49950" u="none" spc="1199" dirty="0">
              <a:solidFill>
                <a:srgbClr val="FFFFFF">
                  <a:alpha val="48627"/>
                </a:srgbClr>
              </a:solidFill>
              <a:latin typeface="思源黑体-粗体 Medium"/>
            </a:endParaRPr>
          </a:p>
        </p:txBody>
      </p:sp>
      <p:sp>
        <p:nvSpPr>
          <p:cNvPr id="10" name="TextBox 10"/>
          <p:cNvSpPr txBox="1"/>
          <p:nvPr/>
        </p:nvSpPr>
        <p:spPr>
          <a:xfrm>
            <a:off x="3233012" y="3970503"/>
            <a:ext cx="11821976" cy="2215515"/>
          </a:xfrm>
          <a:prstGeom prst="rect">
            <a:avLst/>
          </a:prstGeom>
        </p:spPr>
        <p:txBody>
          <a:bodyPr lIns="0" tIns="0" rIns="0" bIns="0" rtlCol="0" anchor="t">
            <a:spAutoFit/>
          </a:bodyPr>
          <a:lstStyle/>
          <a:p>
            <a:pPr marL="0" lvl="0" indent="0" algn="ctr">
              <a:lnSpc>
                <a:spcPts val="17280"/>
              </a:lnSpc>
              <a:spcBef>
                <a:spcPct val="0"/>
              </a:spcBef>
            </a:pPr>
            <a:r>
              <a:rPr lang="zh-CN" altLang="en-US" sz="14400" u="none" spc="1199" dirty="0">
                <a:solidFill>
                  <a:schemeClr val="bg1"/>
                </a:solidFill>
                <a:ea typeface="思源黑体-粗体 Medium"/>
              </a:rPr>
              <a:t>数据预处理</a:t>
            </a:r>
            <a:endParaRPr lang="zh-CN" altLang="en-US" sz="14400" u="none" spc="1199" dirty="0">
              <a:solidFill>
                <a:schemeClr val="bg1"/>
              </a:solidFill>
              <a:ea typeface="思源黑体-粗体 Medium"/>
            </a:endParaRPr>
          </a:p>
        </p:txBody>
      </p:sp>
      <p:sp>
        <p:nvSpPr>
          <p:cNvPr id="11" name="TextBox 11"/>
          <p:cNvSpPr txBox="1"/>
          <p:nvPr/>
        </p:nvSpPr>
        <p:spPr>
          <a:xfrm>
            <a:off x="4451985" y="6105636"/>
            <a:ext cx="9384030" cy="461665"/>
          </a:xfrm>
          <a:prstGeom prst="rect">
            <a:avLst/>
          </a:prstGeom>
        </p:spPr>
        <p:txBody>
          <a:bodyPr lIns="0" tIns="0" rIns="0" bIns="0" rtlCol="0" anchor="t">
            <a:spAutoFit/>
          </a:bodyPr>
          <a:lstStyle/>
          <a:p>
            <a:pPr marL="0" lvl="0" indent="0" algn="ctr">
              <a:lnSpc>
                <a:spcPts val="3600"/>
              </a:lnSpc>
              <a:spcBef>
                <a:spcPct val="0"/>
              </a:spcBef>
            </a:pPr>
            <a:r>
              <a:rPr lang="en-US" sz="3000" u="none" spc="2400" dirty="0">
                <a:solidFill>
                  <a:schemeClr val="bg1">
                    <a:alpha val="49804"/>
                  </a:schemeClr>
                </a:solidFill>
                <a:latin typeface="29LT Bukra Semi Condensed" panose="020B0506040000000004"/>
              </a:rPr>
              <a:t>data </a:t>
            </a:r>
            <a:r>
              <a:rPr lang="en-US" altLang="zh-CN" sz="3000" spc="2400" dirty="0">
                <a:solidFill>
                  <a:schemeClr val="bg1">
                    <a:alpha val="49804"/>
                  </a:schemeClr>
                </a:solidFill>
                <a:latin typeface="29LT Bukra Semi Condensed" panose="020B0506040000000004"/>
              </a:rPr>
              <a:t>pre</a:t>
            </a:r>
            <a:r>
              <a:rPr lang="en-US" sz="3000" u="none" spc="2400" dirty="0">
                <a:solidFill>
                  <a:schemeClr val="bg1">
                    <a:alpha val="49804"/>
                  </a:schemeClr>
                </a:solidFill>
                <a:latin typeface="29LT Bukra Semi Condensed" panose="020B0506040000000004"/>
              </a:rPr>
              <a:t>processing</a:t>
            </a:r>
            <a:endParaRPr lang="en-US" sz="3000" u="none" spc="2400" dirty="0">
              <a:solidFill>
                <a:schemeClr val="bg1">
                  <a:alpha val="49804"/>
                </a:schemeClr>
              </a:solidFill>
              <a:latin typeface="29LT Bukra Semi Condensed" panose="020B0506040000000004"/>
            </a:endParaRPr>
          </a:p>
        </p:txBody>
      </p:sp>
      <p:grpSp>
        <p:nvGrpSpPr>
          <p:cNvPr id="12" name="Group 12"/>
          <p:cNvGrpSpPr/>
          <p:nvPr/>
        </p:nvGrpSpPr>
        <p:grpSpPr>
          <a:xfrm rot="2422307">
            <a:off x="11746663" y="9127070"/>
            <a:ext cx="289050" cy="289467"/>
            <a:chOff x="0" y="0"/>
            <a:chExt cx="385400" cy="385956"/>
          </a:xfrm>
        </p:grpSpPr>
        <p:sp>
          <p:nvSpPr>
            <p:cNvPr id="13" name="Freeform 13"/>
            <p:cNvSpPr/>
            <p:nvPr/>
          </p:nvSpPr>
          <p:spPr>
            <a:xfrm>
              <a:off x="0" y="90043"/>
              <a:ext cx="295402" cy="295910"/>
            </a:xfrm>
            <a:custGeom>
              <a:avLst/>
              <a:gdLst/>
              <a:ahLst/>
              <a:cxnLst/>
              <a:rect l="l" t="t" r="r" b="b"/>
              <a:pathLst>
                <a:path w="295402" h="295910">
                  <a:moveTo>
                    <a:pt x="12700" y="0"/>
                  </a:moveTo>
                  <a:lnTo>
                    <a:pt x="282702" y="0"/>
                  </a:lnTo>
                  <a:cubicBezTo>
                    <a:pt x="289687" y="0"/>
                    <a:pt x="295402" y="5715"/>
                    <a:pt x="295402" y="12700"/>
                  </a:cubicBezTo>
                  <a:lnTo>
                    <a:pt x="295402" y="283210"/>
                  </a:lnTo>
                  <a:cubicBezTo>
                    <a:pt x="295402" y="290195"/>
                    <a:pt x="289687" y="295910"/>
                    <a:pt x="282702" y="295910"/>
                  </a:cubicBezTo>
                  <a:lnTo>
                    <a:pt x="12700" y="295910"/>
                  </a:lnTo>
                  <a:cubicBezTo>
                    <a:pt x="5715" y="295910"/>
                    <a:pt x="0" y="290195"/>
                    <a:pt x="0" y="283210"/>
                  </a:cubicBezTo>
                  <a:lnTo>
                    <a:pt x="0" y="12700"/>
                  </a:lnTo>
                  <a:cubicBezTo>
                    <a:pt x="0" y="5715"/>
                    <a:pt x="5715" y="0"/>
                    <a:pt x="12700" y="0"/>
                  </a:cubicBezTo>
                  <a:moveTo>
                    <a:pt x="12700" y="25400"/>
                  </a:moveTo>
                  <a:lnTo>
                    <a:pt x="12700" y="12700"/>
                  </a:lnTo>
                  <a:lnTo>
                    <a:pt x="25400" y="12700"/>
                  </a:lnTo>
                  <a:lnTo>
                    <a:pt x="25400" y="283210"/>
                  </a:lnTo>
                  <a:lnTo>
                    <a:pt x="12700" y="283210"/>
                  </a:lnTo>
                  <a:lnTo>
                    <a:pt x="12700" y="270510"/>
                  </a:lnTo>
                  <a:lnTo>
                    <a:pt x="282702" y="270510"/>
                  </a:lnTo>
                  <a:lnTo>
                    <a:pt x="282702" y="283210"/>
                  </a:lnTo>
                  <a:lnTo>
                    <a:pt x="270002" y="283210"/>
                  </a:lnTo>
                  <a:lnTo>
                    <a:pt x="270002" y="12700"/>
                  </a:lnTo>
                  <a:lnTo>
                    <a:pt x="282702" y="12700"/>
                  </a:lnTo>
                  <a:lnTo>
                    <a:pt x="282702" y="25400"/>
                  </a:lnTo>
                  <a:lnTo>
                    <a:pt x="12700" y="25400"/>
                  </a:lnTo>
                  <a:close/>
                </a:path>
              </a:pathLst>
            </a:custGeom>
            <a:solidFill>
              <a:srgbClr val="5B64CB">
                <a:alpha val="29804"/>
              </a:srgbClr>
            </a:solidFill>
          </p:spPr>
          <p:txBody>
            <a:bodyPr/>
            <a:lstStyle/>
            <a:p>
              <a:endParaRPr lang="zh-CN" altLang="en-US"/>
            </a:p>
          </p:txBody>
        </p:sp>
        <p:sp>
          <p:nvSpPr>
            <p:cNvPr id="14" name="Freeform 14"/>
            <p:cNvSpPr/>
            <p:nvPr/>
          </p:nvSpPr>
          <p:spPr>
            <a:xfrm>
              <a:off x="270002" y="-1016"/>
              <a:ext cx="115443" cy="387985"/>
            </a:xfrm>
            <a:custGeom>
              <a:avLst/>
              <a:gdLst/>
              <a:ahLst/>
              <a:cxnLst/>
              <a:rect l="l" t="t" r="r" b="b"/>
              <a:pathLst>
                <a:path w="115443" h="387985">
                  <a:moveTo>
                    <a:pt x="3683" y="94742"/>
                  </a:moveTo>
                  <a:lnTo>
                    <a:pt x="93726" y="4699"/>
                  </a:lnTo>
                  <a:cubicBezTo>
                    <a:pt x="97409" y="1016"/>
                    <a:pt x="102870" y="0"/>
                    <a:pt x="107569" y="1905"/>
                  </a:cubicBezTo>
                  <a:cubicBezTo>
                    <a:pt x="112268" y="3810"/>
                    <a:pt x="115443" y="8509"/>
                    <a:pt x="115443" y="13589"/>
                  </a:cubicBezTo>
                  <a:lnTo>
                    <a:pt x="115443" y="284226"/>
                  </a:lnTo>
                  <a:cubicBezTo>
                    <a:pt x="115443" y="287655"/>
                    <a:pt x="114046" y="290830"/>
                    <a:pt x="111760" y="293243"/>
                  </a:cubicBezTo>
                  <a:lnTo>
                    <a:pt x="21717" y="383286"/>
                  </a:lnTo>
                  <a:cubicBezTo>
                    <a:pt x="18034" y="386969"/>
                    <a:pt x="12573" y="387985"/>
                    <a:pt x="7874" y="386080"/>
                  </a:cubicBezTo>
                  <a:cubicBezTo>
                    <a:pt x="3175" y="384175"/>
                    <a:pt x="0" y="379476"/>
                    <a:pt x="0" y="374396"/>
                  </a:cubicBezTo>
                  <a:lnTo>
                    <a:pt x="0" y="103759"/>
                  </a:lnTo>
                  <a:cubicBezTo>
                    <a:pt x="0" y="100330"/>
                    <a:pt x="1397" y="97155"/>
                    <a:pt x="3683" y="94742"/>
                  </a:cubicBezTo>
                  <a:moveTo>
                    <a:pt x="21590" y="112649"/>
                  </a:moveTo>
                  <a:lnTo>
                    <a:pt x="12573" y="103632"/>
                  </a:lnTo>
                  <a:lnTo>
                    <a:pt x="25273" y="103632"/>
                  </a:lnTo>
                  <a:lnTo>
                    <a:pt x="25273" y="374142"/>
                  </a:lnTo>
                  <a:lnTo>
                    <a:pt x="12573" y="374142"/>
                  </a:lnTo>
                  <a:lnTo>
                    <a:pt x="3556" y="365125"/>
                  </a:lnTo>
                  <a:lnTo>
                    <a:pt x="93599" y="275082"/>
                  </a:lnTo>
                  <a:lnTo>
                    <a:pt x="102616" y="284099"/>
                  </a:lnTo>
                  <a:lnTo>
                    <a:pt x="89916" y="284099"/>
                  </a:lnTo>
                  <a:lnTo>
                    <a:pt x="89916" y="13716"/>
                  </a:lnTo>
                  <a:lnTo>
                    <a:pt x="102616" y="13716"/>
                  </a:lnTo>
                  <a:lnTo>
                    <a:pt x="111633" y="22733"/>
                  </a:lnTo>
                  <a:lnTo>
                    <a:pt x="21590" y="112776"/>
                  </a:lnTo>
                  <a:close/>
                </a:path>
              </a:pathLst>
            </a:custGeom>
            <a:solidFill>
              <a:srgbClr val="4850A2">
                <a:alpha val="29804"/>
              </a:srgbClr>
            </a:solidFill>
          </p:spPr>
          <p:txBody>
            <a:bodyPr/>
            <a:lstStyle/>
            <a:p>
              <a:endParaRPr lang="zh-CN" altLang="en-US"/>
            </a:p>
          </p:txBody>
        </p:sp>
        <p:sp>
          <p:nvSpPr>
            <p:cNvPr id="15" name="Freeform 15"/>
            <p:cNvSpPr/>
            <p:nvPr/>
          </p:nvSpPr>
          <p:spPr>
            <a:xfrm>
              <a:off x="-889" y="0"/>
              <a:ext cx="387223" cy="115316"/>
            </a:xfrm>
            <a:custGeom>
              <a:avLst/>
              <a:gdLst/>
              <a:ahLst/>
              <a:cxnLst/>
              <a:rect l="l" t="t" r="r" b="b"/>
              <a:pathLst>
                <a:path w="387223" h="115316">
                  <a:moveTo>
                    <a:pt x="4572" y="93726"/>
                  </a:moveTo>
                  <a:lnTo>
                    <a:pt x="94615" y="3683"/>
                  </a:lnTo>
                  <a:cubicBezTo>
                    <a:pt x="97028" y="1397"/>
                    <a:pt x="100203" y="0"/>
                    <a:pt x="103632" y="0"/>
                  </a:cubicBezTo>
                  <a:lnTo>
                    <a:pt x="373634" y="0"/>
                  </a:lnTo>
                  <a:cubicBezTo>
                    <a:pt x="378714" y="0"/>
                    <a:pt x="383413" y="3048"/>
                    <a:pt x="385318" y="7874"/>
                  </a:cubicBezTo>
                  <a:cubicBezTo>
                    <a:pt x="387223" y="12700"/>
                    <a:pt x="386207" y="18034"/>
                    <a:pt x="382524" y="21717"/>
                  </a:cubicBezTo>
                  <a:lnTo>
                    <a:pt x="292608" y="111633"/>
                  </a:lnTo>
                  <a:cubicBezTo>
                    <a:pt x="290195" y="114046"/>
                    <a:pt x="287020" y="115316"/>
                    <a:pt x="283591" y="115316"/>
                  </a:cubicBezTo>
                  <a:lnTo>
                    <a:pt x="13589" y="115316"/>
                  </a:lnTo>
                  <a:cubicBezTo>
                    <a:pt x="8509" y="115316"/>
                    <a:pt x="3810" y="112268"/>
                    <a:pt x="1905" y="107442"/>
                  </a:cubicBezTo>
                  <a:cubicBezTo>
                    <a:pt x="0" y="102616"/>
                    <a:pt x="1016" y="97282"/>
                    <a:pt x="4699" y="93599"/>
                  </a:cubicBezTo>
                  <a:moveTo>
                    <a:pt x="22606" y="111633"/>
                  </a:moveTo>
                  <a:lnTo>
                    <a:pt x="13589" y="102743"/>
                  </a:lnTo>
                  <a:lnTo>
                    <a:pt x="13589" y="90043"/>
                  </a:lnTo>
                  <a:lnTo>
                    <a:pt x="283591" y="90043"/>
                  </a:lnTo>
                  <a:lnTo>
                    <a:pt x="283591" y="102743"/>
                  </a:lnTo>
                  <a:lnTo>
                    <a:pt x="274574" y="93726"/>
                  </a:lnTo>
                  <a:lnTo>
                    <a:pt x="364617" y="3683"/>
                  </a:lnTo>
                  <a:lnTo>
                    <a:pt x="373634" y="12700"/>
                  </a:lnTo>
                  <a:lnTo>
                    <a:pt x="373634" y="25400"/>
                  </a:lnTo>
                  <a:lnTo>
                    <a:pt x="103632" y="25400"/>
                  </a:lnTo>
                  <a:lnTo>
                    <a:pt x="103632" y="12700"/>
                  </a:lnTo>
                  <a:lnTo>
                    <a:pt x="112649" y="21717"/>
                  </a:lnTo>
                  <a:lnTo>
                    <a:pt x="22606" y="111633"/>
                  </a:lnTo>
                  <a:close/>
                </a:path>
              </a:pathLst>
            </a:custGeom>
            <a:solidFill>
              <a:srgbClr val="7B83D5">
                <a:alpha val="29804"/>
              </a:srgbClr>
            </a:solidFill>
          </p:spPr>
          <p:txBody>
            <a:bodyPr/>
            <a:lstStyle/>
            <a:p>
              <a:endParaRPr lang="zh-CN" altLang="en-US"/>
            </a:p>
          </p:txBody>
        </p:sp>
      </p:grpSp>
      <p:grpSp>
        <p:nvGrpSpPr>
          <p:cNvPr id="16" name="Group 16"/>
          <p:cNvGrpSpPr/>
          <p:nvPr/>
        </p:nvGrpSpPr>
        <p:grpSpPr>
          <a:xfrm rot="-1944899">
            <a:off x="12121587" y="8902365"/>
            <a:ext cx="182496" cy="182748"/>
            <a:chOff x="0" y="0"/>
            <a:chExt cx="243328" cy="243664"/>
          </a:xfrm>
        </p:grpSpPr>
        <p:sp>
          <p:nvSpPr>
            <p:cNvPr id="17" name="Freeform 17"/>
            <p:cNvSpPr/>
            <p:nvPr/>
          </p:nvSpPr>
          <p:spPr>
            <a:xfrm>
              <a:off x="54483" y="54483"/>
              <a:ext cx="188849" cy="189230"/>
            </a:xfrm>
            <a:custGeom>
              <a:avLst/>
              <a:gdLst/>
              <a:ahLst/>
              <a:cxnLst/>
              <a:rect l="l" t="t" r="r" b="b"/>
              <a:pathLst>
                <a:path w="188849" h="189230">
                  <a:moveTo>
                    <a:pt x="176149" y="25400"/>
                  </a:moveTo>
                  <a:lnTo>
                    <a:pt x="12700" y="25400"/>
                  </a:lnTo>
                  <a:lnTo>
                    <a:pt x="12700" y="12700"/>
                  </a:lnTo>
                  <a:lnTo>
                    <a:pt x="25400" y="12700"/>
                  </a:lnTo>
                  <a:lnTo>
                    <a:pt x="25400" y="176530"/>
                  </a:lnTo>
                  <a:lnTo>
                    <a:pt x="12700" y="176530"/>
                  </a:lnTo>
                  <a:lnTo>
                    <a:pt x="12700" y="163830"/>
                  </a:lnTo>
                  <a:lnTo>
                    <a:pt x="176149" y="163830"/>
                  </a:lnTo>
                  <a:lnTo>
                    <a:pt x="176149" y="176530"/>
                  </a:lnTo>
                  <a:lnTo>
                    <a:pt x="163449" y="176530"/>
                  </a:lnTo>
                  <a:lnTo>
                    <a:pt x="163449" y="12700"/>
                  </a:lnTo>
                  <a:lnTo>
                    <a:pt x="176149" y="12700"/>
                  </a:lnTo>
                  <a:lnTo>
                    <a:pt x="176149" y="25400"/>
                  </a:lnTo>
                  <a:moveTo>
                    <a:pt x="176149" y="0"/>
                  </a:moveTo>
                  <a:cubicBezTo>
                    <a:pt x="183134" y="0"/>
                    <a:pt x="188849" y="5715"/>
                    <a:pt x="188849" y="12700"/>
                  </a:cubicBezTo>
                  <a:lnTo>
                    <a:pt x="188849" y="176530"/>
                  </a:lnTo>
                  <a:cubicBezTo>
                    <a:pt x="188849" y="183515"/>
                    <a:pt x="183134" y="189230"/>
                    <a:pt x="176149" y="189230"/>
                  </a:cubicBezTo>
                  <a:lnTo>
                    <a:pt x="12700" y="189230"/>
                  </a:lnTo>
                  <a:cubicBezTo>
                    <a:pt x="5715" y="189230"/>
                    <a:pt x="0" y="183515"/>
                    <a:pt x="0" y="176530"/>
                  </a:cubicBezTo>
                  <a:lnTo>
                    <a:pt x="0" y="12700"/>
                  </a:lnTo>
                  <a:cubicBezTo>
                    <a:pt x="0" y="5715"/>
                    <a:pt x="5715" y="0"/>
                    <a:pt x="12700" y="0"/>
                  </a:cubicBezTo>
                  <a:lnTo>
                    <a:pt x="176149" y="0"/>
                  </a:lnTo>
                  <a:close/>
                </a:path>
              </a:pathLst>
            </a:custGeom>
            <a:solidFill>
              <a:srgbClr val="5B64CB">
                <a:alpha val="29804"/>
              </a:srgbClr>
            </a:solidFill>
          </p:spPr>
          <p:txBody>
            <a:bodyPr/>
            <a:lstStyle/>
            <a:p>
              <a:endParaRPr lang="zh-CN" altLang="en-US"/>
            </a:p>
          </p:txBody>
        </p:sp>
        <p:sp>
          <p:nvSpPr>
            <p:cNvPr id="18" name="Freeform 18"/>
            <p:cNvSpPr/>
            <p:nvPr/>
          </p:nvSpPr>
          <p:spPr>
            <a:xfrm>
              <a:off x="0" y="-889"/>
              <a:ext cx="79883" cy="245491"/>
            </a:xfrm>
            <a:custGeom>
              <a:avLst/>
              <a:gdLst/>
              <a:ahLst/>
              <a:cxnLst/>
              <a:rect l="l" t="t" r="r" b="b"/>
              <a:pathLst>
                <a:path w="79883" h="245491">
                  <a:moveTo>
                    <a:pt x="58166" y="77089"/>
                  </a:moveTo>
                  <a:lnTo>
                    <a:pt x="3683" y="22606"/>
                  </a:lnTo>
                  <a:lnTo>
                    <a:pt x="12700" y="13589"/>
                  </a:lnTo>
                  <a:lnTo>
                    <a:pt x="25400" y="13589"/>
                  </a:lnTo>
                  <a:lnTo>
                    <a:pt x="25400" y="177419"/>
                  </a:lnTo>
                  <a:lnTo>
                    <a:pt x="12700" y="177419"/>
                  </a:lnTo>
                  <a:lnTo>
                    <a:pt x="21717" y="168402"/>
                  </a:lnTo>
                  <a:lnTo>
                    <a:pt x="76200" y="222885"/>
                  </a:lnTo>
                  <a:lnTo>
                    <a:pt x="67183" y="231902"/>
                  </a:lnTo>
                  <a:lnTo>
                    <a:pt x="54483" y="231902"/>
                  </a:lnTo>
                  <a:lnTo>
                    <a:pt x="54483" y="68072"/>
                  </a:lnTo>
                  <a:lnTo>
                    <a:pt x="67183" y="68072"/>
                  </a:lnTo>
                  <a:lnTo>
                    <a:pt x="58166" y="77089"/>
                  </a:lnTo>
                  <a:moveTo>
                    <a:pt x="76200" y="59055"/>
                  </a:moveTo>
                  <a:cubicBezTo>
                    <a:pt x="78613" y="61468"/>
                    <a:pt x="79883" y="64643"/>
                    <a:pt x="79883" y="68072"/>
                  </a:cubicBezTo>
                  <a:lnTo>
                    <a:pt x="79883" y="231902"/>
                  </a:lnTo>
                  <a:cubicBezTo>
                    <a:pt x="79883" y="236982"/>
                    <a:pt x="76835" y="241681"/>
                    <a:pt x="72009" y="243586"/>
                  </a:cubicBezTo>
                  <a:cubicBezTo>
                    <a:pt x="67183" y="245491"/>
                    <a:pt x="61849" y="244475"/>
                    <a:pt x="58166" y="240792"/>
                  </a:cubicBezTo>
                  <a:lnTo>
                    <a:pt x="3683" y="186309"/>
                  </a:lnTo>
                  <a:cubicBezTo>
                    <a:pt x="1397" y="184023"/>
                    <a:pt x="0" y="180721"/>
                    <a:pt x="0" y="177419"/>
                  </a:cubicBezTo>
                  <a:lnTo>
                    <a:pt x="0" y="13589"/>
                  </a:lnTo>
                  <a:cubicBezTo>
                    <a:pt x="0" y="8509"/>
                    <a:pt x="3048" y="3810"/>
                    <a:pt x="7874" y="1905"/>
                  </a:cubicBezTo>
                  <a:cubicBezTo>
                    <a:pt x="12700" y="0"/>
                    <a:pt x="18034" y="1016"/>
                    <a:pt x="21717" y="4699"/>
                  </a:cubicBezTo>
                  <a:lnTo>
                    <a:pt x="76200" y="59055"/>
                  </a:lnTo>
                  <a:close/>
                </a:path>
              </a:pathLst>
            </a:custGeom>
            <a:solidFill>
              <a:srgbClr val="4850A2">
                <a:alpha val="29804"/>
              </a:srgbClr>
            </a:solidFill>
          </p:spPr>
          <p:txBody>
            <a:bodyPr/>
            <a:lstStyle/>
            <a:p>
              <a:endParaRPr lang="zh-CN" altLang="en-US"/>
            </a:p>
          </p:txBody>
        </p:sp>
        <p:sp>
          <p:nvSpPr>
            <p:cNvPr id="19" name="Freeform 19"/>
            <p:cNvSpPr/>
            <p:nvPr/>
          </p:nvSpPr>
          <p:spPr>
            <a:xfrm>
              <a:off x="-1016" y="0"/>
              <a:ext cx="245237" cy="80010"/>
            </a:xfrm>
            <a:custGeom>
              <a:avLst/>
              <a:gdLst/>
              <a:ahLst/>
              <a:cxnLst/>
              <a:rect l="l" t="t" r="r" b="b"/>
              <a:pathLst>
                <a:path w="245237" h="80010">
                  <a:moveTo>
                    <a:pt x="222631" y="76200"/>
                  </a:moveTo>
                  <a:lnTo>
                    <a:pt x="168148" y="21717"/>
                  </a:lnTo>
                  <a:lnTo>
                    <a:pt x="177165" y="12700"/>
                  </a:lnTo>
                  <a:lnTo>
                    <a:pt x="177165" y="25400"/>
                  </a:lnTo>
                  <a:lnTo>
                    <a:pt x="13716" y="25400"/>
                  </a:lnTo>
                  <a:lnTo>
                    <a:pt x="13716" y="12700"/>
                  </a:lnTo>
                  <a:lnTo>
                    <a:pt x="22733" y="3683"/>
                  </a:lnTo>
                  <a:lnTo>
                    <a:pt x="77216" y="58166"/>
                  </a:lnTo>
                  <a:lnTo>
                    <a:pt x="68199" y="67183"/>
                  </a:lnTo>
                  <a:lnTo>
                    <a:pt x="68199" y="54483"/>
                  </a:lnTo>
                  <a:lnTo>
                    <a:pt x="231648" y="54483"/>
                  </a:lnTo>
                  <a:lnTo>
                    <a:pt x="231648" y="67183"/>
                  </a:lnTo>
                  <a:lnTo>
                    <a:pt x="222631" y="76200"/>
                  </a:lnTo>
                  <a:moveTo>
                    <a:pt x="240538" y="58293"/>
                  </a:moveTo>
                  <a:cubicBezTo>
                    <a:pt x="244221" y="61976"/>
                    <a:pt x="245237" y="67437"/>
                    <a:pt x="243332" y="72136"/>
                  </a:cubicBezTo>
                  <a:cubicBezTo>
                    <a:pt x="241427" y="76835"/>
                    <a:pt x="236728" y="80010"/>
                    <a:pt x="231648" y="80010"/>
                  </a:cubicBezTo>
                  <a:lnTo>
                    <a:pt x="68199" y="80010"/>
                  </a:lnTo>
                  <a:cubicBezTo>
                    <a:pt x="64770" y="80010"/>
                    <a:pt x="61595" y="78613"/>
                    <a:pt x="59182" y="76327"/>
                  </a:cubicBezTo>
                  <a:lnTo>
                    <a:pt x="4699" y="21717"/>
                  </a:lnTo>
                  <a:cubicBezTo>
                    <a:pt x="1143" y="18034"/>
                    <a:pt x="0" y="12573"/>
                    <a:pt x="2032" y="7874"/>
                  </a:cubicBezTo>
                  <a:cubicBezTo>
                    <a:pt x="4064" y="3175"/>
                    <a:pt x="8636" y="0"/>
                    <a:pt x="13716" y="0"/>
                  </a:cubicBezTo>
                  <a:lnTo>
                    <a:pt x="177165" y="0"/>
                  </a:lnTo>
                  <a:cubicBezTo>
                    <a:pt x="180594" y="0"/>
                    <a:pt x="183769" y="1397"/>
                    <a:pt x="186182" y="3683"/>
                  </a:cubicBezTo>
                  <a:lnTo>
                    <a:pt x="240665" y="58166"/>
                  </a:lnTo>
                  <a:close/>
                </a:path>
              </a:pathLst>
            </a:custGeom>
            <a:solidFill>
              <a:srgbClr val="7B83D5">
                <a:alpha val="29804"/>
              </a:srgbClr>
            </a:solidFill>
          </p:spPr>
          <p:txBody>
            <a:bodyPr/>
            <a:lstStyle/>
            <a:p>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0" y="0"/>
            <a:ext cx="18288000" cy="1020894"/>
          </a:xfrm>
          <a:custGeom>
            <a:avLst/>
            <a:gdLst/>
            <a:ahLst/>
            <a:cxnLst/>
            <a:rect l="l" t="t" r="r" b="b"/>
            <a:pathLst>
              <a:path w="18288000" h="1020894">
                <a:moveTo>
                  <a:pt x="0" y="0"/>
                </a:moveTo>
                <a:lnTo>
                  <a:pt x="18288000" y="0"/>
                </a:lnTo>
                <a:lnTo>
                  <a:pt x="18288000" y="1020894"/>
                </a:lnTo>
                <a:lnTo>
                  <a:pt x="0" y="10208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zh-CN" altLang="en-US" dirty="0"/>
          </a:p>
        </p:txBody>
      </p:sp>
      <p:sp>
        <p:nvSpPr>
          <p:cNvPr id="5" name="Freeform 5"/>
          <p:cNvSpPr/>
          <p:nvPr/>
        </p:nvSpPr>
        <p:spPr>
          <a:xfrm>
            <a:off x="1562100" y="1548283"/>
            <a:ext cx="5483250" cy="3429000"/>
          </a:xfrm>
          <a:custGeom>
            <a:avLst/>
            <a:gdLst/>
            <a:ahLst/>
            <a:cxnLst/>
            <a:rect l="l" t="t" r="r" b="b"/>
            <a:pathLst>
              <a:path w="5351885" h="2948172">
                <a:moveTo>
                  <a:pt x="0" y="0"/>
                </a:moveTo>
                <a:lnTo>
                  <a:pt x="5351885" y="0"/>
                </a:lnTo>
                <a:lnTo>
                  <a:pt x="5351885" y="2948172"/>
                </a:lnTo>
                <a:lnTo>
                  <a:pt x="0" y="294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dirty="0"/>
          </a:p>
        </p:txBody>
      </p:sp>
      <p:grpSp>
        <p:nvGrpSpPr>
          <p:cNvPr id="6" name="Group 6"/>
          <p:cNvGrpSpPr/>
          <p:nvPr/>
        </p:nvGrpSpPr>
        <p:grpSpPr>
          <a:xfrm>
            <a:off x="7162800" y="1562100"/>
            <a:ext cx="9603740" cy="3406140"/>
            <a:chOff x="0" y="0"/>
            <a:chExt cx="12804844" cy="3981696"/>
          </a:xfrm>
        </p:grpSpPr>
        <p:sp>
          <p:nvSpPr>
            <p:cNvPr id="7" name="Freeform 7"/>
            <p:cNvSpPr/>
            <p:nvPr/>
          </p:nvSpPr>
          <p:spPr>
            <a:xfrm>
              <a:off x="0" y="0"/>
              <a:ext cx="12804902" cy="3981704"/>
            </a:xfrm>
            <a:custGeom>
              <a:avLst/>
              <a:gdLst/>
              <a:ahLst/>
              <a:cxnLst/>
              <a:rect l="l" t="t" r="r" b="b"/>
              <a:pathLst>
                <a:path w="12804902" h="3981704">
                  <a:moveTo>
                    <a:pt x="25400" y="0"/>
                  </a:moveTo>
                  <a:lnTo>
                    <a:pt x="12779502" y="0"/>
                  </a:lnTo>
                  <a:cubicBezTo>
                    <a:pt x="12793472" y="0"/>
                    <a:pt x="12804902" y="11430"/>
                    <a:pt x="12804902" y="25400"/>
                  </a:cubicBezTo>
                  <a:lnTo>
                    <a:pt x="12804902" y="3956304"/>
                  </a:lnTo>
                  <a:cubicBezTo>
                    <a:pt x="12804902" y="3970274"/>
                    <a:pt x="12793472" y="3981704"/>
                    <a:pt x="12779502" y="3981704"/>
                  </a:cubicBezTo>
                  <a:lnTo>
                    <a:pt x="25400" y="3981704"/>
                  </a:lnTo>
                  <a:cubicBezTo>
                    <a:pt x="11430" y="3981704"/>
                    <a:pt x="0" y="3970274"/>
                    <a:pt x="0" y="3956304"/>
                  </a:cubicBezTo>
                  <a:lnTo>
                    <a:pt x="0" y="25400"/>
                  </a:lnTo>
                  <a:cubicBezTo>
                    <a:pt x="0" y="11430"/>
                    <a:pt x="11430" y="0"/>
                    <a:pt x="25400" y="0"/>
                  </a:cubicBezTo>
                  <a:moveTo>
                    <a:pt x="25400" y="50800"/>
                  </a:moveTo>
                  <a:lnTo>
                    <a:pt x="25400" y="25400"/>
                  </a:lnTo>
                  <a:lnTo>
                    <a:pt x="50800" y="25400"/>
                  </a:lnTo>
                  <a:lnTo>
                    <a:pt x="50800" y="3956304"/>
                  </a:lnTo>
                  <a:lnTo>
                    <a:pt x="25400" y="3956304"/>
                  </a:lnTo>
                  <a:lnTo>
                    <a:pt x="25400" y="3930904"/>
                  </a:lnTo>
                  <a:lnTo>
                    <a:pt x="12779502" y="3930904"/>
                  </a:lnTo>
                  <a:lnTo>
                    <a:pt x="12779502" y="3956304"/>
                  </a:lnTo>
                  <a:lnTo>
                    <a:pt x="12754102" y="3956304"/>
                  </a:lnTo>
                  <a:lnTo>
                    <a:pt x="12754102" y="25400"/>
                  </a:lnTo>
                  <a:lnTo>
                    <a:pt x="12779502" y="25400"/>
                  </a:lnTo>
                  <a:lnTo>
                    <a:pt x="12779502" y="50800"/>
                  </a:lnTo>
                  <a:lnTo>
                    <a:pt x="25400" y="50800"/>
                  </a:lnTo>
                  <a:close/>
                </a:path>
              </a:pathLst>
            </a:custGeom>
            <a:solidFill>
              <a:srgbClr val="5B64CB"/>
            </a:solidFill>
          </p:spPr>
          <p:txBody>
            <a:bodyPr/>
            <a:lstStyle/>
            <a:p>
              <a:endParaRPr lang="zh-CN" altLang="en-US"/>
            </a:p>
          </p:txBody>
        </p:sp>
      </p:grpSp>
      <p:sp>
        <p:nvSpPr>
          <p:cNvPr id="10" name="TextBox 10"/>
          <p:cNvSpPr txBox="1"/>
          <p:nvPr/>
        </p:nvSpPr>
        <p:spPr>
          <a:xfrm>
            <a:off x="1694192" y="2233499"/>
            <a:ext cx="5219065" cy="2412625"/>
          </a:xfrm>
          <a:prstGeom prst="rect">
            <a:avLst/>
          </a:prstGeom>
        </p:spPr>
        <p:txBody>
          <a:bodyPr lIns="0" tIns="0" rIns="0" bIns="0" rtlCol="0" anchor="t">
            <a:noAutofit/>
          </a:bodyPr>
          <a:lstStyle/>
          <a:p>
            <a:pPr indent="457200" algn="l">
              <a:lnSpc>
                <a:spcPts val="3025"/>
              </a:lnSpc>
            </a:pPr>
            <a:endParaRPr lang="zh-CN" altLang="en-US" sz="2400" spc="180" dirty="0">
              <a:solidFill>
                <a:srgbClr val="FFFFFF"/>
              </a:solidFill>
              <a:ea typeface="宋体" panose="02010600030101010101" pitchFamily="2" charset="-122"/>
            </a:endParaRPr>
          </a:p>
          <a:p>
            <a:pPr indent="457200">
              <a:lnSpc>
                <a:spcPts val="3025"/>
              </a:lnSpc>
            </a:pPr>
            <a:r>
              <a:rPr lang="zh-CN" altLang="en-US" sz="2800" b="1" spc="180" dirty="0">
                <a:solidFill>
                  <a:srgbClr val="FFFFFF"/>
                </a:solidFill>
                <a:ea typeface="宋体" panose="02010600030101010101" pitchFamily="2" charset="-122"/>
              </a:rPr>
              <a:t>对于附件一中的第一列数据，为避免造成二义性，将“</a:t>
            </a:r>
            <a:r>
              <a:rPr lang="en-US" altLang="zh-CN" sz="2800" b="1" spc="180" dirty="0">
                <a:solidFill>
                  <a:srgbClr val="FFFFFF"/>
                </a:solidFill>
                <a:ea typeface="宋体" panose="02010600030101010101" pitchFamily="2" charset="-122"/>
              </a:rPr>
              <a:t>SC1</a:t>
            </a:r>
            <a:r>
              <a:rPr lang="zh-CN" altLang="en-US" sz="2800" b="1" spc="180" dirty="0">
                <a:solidFill>
                  <a:srgbClr val="FFFFFF"/>
                </a:solidFill>
                <a:ea typeface="宋体" panose="02010600030101010101" pitchFamily="2" charset="-122"/>
              </a:rPr>
              <a:t>”转换成“</a:t>
            </a:r>
            <a:r>
              <a:rPr lang="en-US" altLang="zh-CN" sz="2800" b="1" spc="180" dirty="0">
                <a:solidFill>
                  <a:srgbClr val="FFFFFF"/>
                </a:solidFill>
                <a:ea typeface="宋体" panose="02010600030101010101" pitchFamily="2" charset="-122"/>
              </a:rPr>
              <a:t>SC01</a:t>
            </a:r>
            <a:r>
              <a:rPr lang="zh-CN" altLang="en-US" sz="2800" b="1" spc="180" dirty="0">
                <a:solidFill>
                  <a:srgbClr val="FFFFFF"/>
                </a:solidFill>
                <a:ea typeface="宋体" panose="02010600030101010101" pitchFamily="2" charset="-122"/>
              </a:rPr>
              <a:t>”，“</a:t>
            </a:r>
            <a:r>
              <a:rPr lang="en-US" altLang="zh-CN" sz="2800" b="1" spc="180" dirty="0">
                <a:solidFill>
                  <a:srgbClr val="FFFFFF"/>
                </a:solidFill>
                <a:ea typeface="宋体" panose="02010600030101010101" pitchFamily="2" charset="-122"/>
              </a:rPr>
              <a:t>SC2</a:t>
            </a:r>
            <a:r>
              <a:rPr lang="zh-CN" altLang="en-US" sz="2800" b="1" spc="180" dirty="0">
                <a:solidFill>
                  <a:srgbClr val="FFFFFF"/>
                </a:solidFill>
                <a:ea typeface="宋体" panose="02010600030101010101" pitchFamily="2" charset="-122"/>
              </a:rPr>
              <a:t>”转换成“</a:t>
            </a:r>
            <a:r>
              <a:rPr lang="en-US" altLang="zh-CN" sz="2800" b="1" spc="180" dirty="0">
                <a:solidFill>
                  <a:srgbClr val="FFFFFF"/>
                </a:solidFill>
                <a:ea typeface="宋体" panose="02010600030101010101" pitchFamily="2" charset="-122"/>
              </a:rPr>
              <a:t>SC02</a:t>
            </a:r>
            <a:r>
              <a:rPr lang="zh-CN" altLang="en-US" sz="2800" b="1" spc="180" dirty="0">
                <a:solidFill>
                  <a:srgbClr val="FFFFFF"/>
                </a:solidFill>
                <a:ea typeface="宋体" panose="02010600030101010101" pitchFamily="2" charset="-122"/>
              </a:rPr>
              <a:t>”。同时将第二列中的日期类型转换为数值</a:t>
            </a:r>
            <a:endParaRPr lang="zh-CN" altLang="en-US" sz="2800" b="1" spc="180" dirty="0">
              <a:solidFill>
                <a:srgbClr val="FFFFFF"/>
              </a:solidFill>
              <a:ea typeface="宋体" panose="02010600030101010101" pitchFamily="2" charset="-122"/>
            </a:endParaRPr>
          </a:p>
        </p:txBody>
      </p:sp>
      <p:sp>
        <p:nvSpPr>
          <p:cNvPr id="14" name="Freeform 14"/>
          <p:cNvSpPr/>
          <p:nvPr/>
        </p:nvSpPr>
        <p:spPr>
          <a:xfrm>
            <a:off x="0" y="10165557"/>
            <a:ext cx="18288000" cy="121443"/>
          </a:xfrm>
          <a:custGeom>
            <a:avLst/>
            <a:gdLst/>
            <a:ahLst/>
            <a:cxnLst/>
            <a:rect l="l" t="t" r="r" b="b"/>
            <a:pathLst>
              <a:path w="18288000" h="121443">
                <a:moveTo>
                  <a:pt x="0" y="0"/>
                </a:moveTo>
                <a:lnTo>
                  <a:pt x="18288000" y="0"/>
                </a:lnTo>
                <a:lnTo>
                  <a:pt x="18288000" y="121443"/>
                </a:lnTo>
                <a:lnTo>
                  <a:pt x="0" y="1214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nvGrpSpPr>
          <p:cNvPr id="15" name="Group 15"/>
          <p:cNvGrpSpPr/>
          <p:nvPr/>
        </p:nvGrpSpPr>
        <p:grpSpPr>
          <a:xfrm rot="-2887067">
            <a:off x="17654166" y="229785"/>
            <a:ext cx="342551" cy="343050"/>
            <a:chOff x="0" y="0"/>
            <a:chExt cx="456734" cy="457400"/>
          </a:xfrm>
        </p:grpSpPr>
        <p:sp>
          <p:nvSpPr>
            <p:cNvPr id="16" name="Freeform 16"/>
            <p:cNvSpPr/>
            <p:nvPr/>
          </p:nvSpPr>
          <p:spPr>
            <a:xfrm>
              <a:off x="107823" y="107823"/>
              <a:ext cx="348869" cy="349631"/>
            </a:xfrm>
            <a:custGeom>
              <a:avLst/>
              <a:gdLst/>
              <a:ahLst/>
              <a:cxnLst/>
              <a:rect l="l" t="t" r="r" b="b"/>
              <a:pathLst>
                <a:path w="348869" h="349631">
                  <a:moveTo>
                    <a:pt x="336169" y="25400"/>
                  </a:moveTo>
                  <a:lnTo>
                    <a:pt x="12700" y="25400"/>
                  </a:lnTo>
                  <a:lnTo>
                    <a:pt x="12700" y="12700"/>
                  </a:lnTo>
                  <a:lnTo>
                    <a:pt x="25400" y="12700"/>
                  </a:lnTo>
                  <a:lnTo>
                    <a:pt x="25400" y="336931"/>
                  </a:lnTo>
                  <a:lnTo>
                    <a:pt x="12700" y="336931"/>
                  </a:lnTo>
                  <a:lnTo>
                    <a:pt x="12700" y="324231"/>
                  </a:lnTo>
                  <a:lnTo>
                    <a:pt x="336169" y="324231"/>
                  </a:lnTo>
                  <a:lnTo>
                    <a:pt x="336169" y="336931"/>
                  </a:lnTo>
                  <a:lnTo>
                    <a:pt x="323469" y="336931"/>
                  </a:lnTo>
                  <a:lnTo>
                    <a:pt x="323469" y="12700"/>
                  </a:lnTo>
                  <a:lnTo>
                    <a:pt x="336169" y="12700"/>
                  </a:lnTo>
                  <a:lnTo>
                    <a:pt x="336169" y="25400"/>
                  </a:lnTo>
                  <a:moveTo>
                    <a:pt x="336169" y="0"/>
                  </a:moveTo>
                  <a:cubicBezTo>
                    <a:pt x="343154" y="0"/>
                    <a:pt x="348869" y="5715"/>
                    <a:pt x="348869" y="12700"/>
                  </a:cubicBezTo>
                  <a:lnTo>
                    <a:pt x="348869" y="336931"/>
                  </a:lnTo>
                  <a:cubicBezTo>
                    <a:pt x="348869" y="343916"/>
                    <a:pt x="343154" y="349631"/>
                    <a:pt x="336169" y="349631"/>
                  </a:cubicBezTo>
                  <a:lnTo>
                    <a:pt x="12700" y="349631"/>
                  </a:lnTo>
                  <a:cubicBezTo>
                    <a:pt x="5715" y="349631"/>
                    <a:pt x="0" y="343916"/>
                    <a:pt x="0" y="336931"/>
                  </a:cubicBezTo>
                  <a:lnTo>
                    <a:pt x="0" y="12700"/>
                  </a:lnTo>
                  <a:cubicBezTo>
                    <a:pt x="0" y="5715"/>
                    <a:pt x="5715" y="0"/>
                    <a:pt x="12700" y="0"/>
                  </a:cubicBezTo>
                  <a:lnTo>
                    <a:pt x="336169" y="0"/>
                  </a:lnTo>
                  <a:close/>
                </a:path>
              </a:pathLst>
            </a:custGeom>
            <a:solidFill>
              <a:srgbClr val="FFFFFF">
                <a:alpha val="29804"/>
              </a:srgbClr>
            </a:solidFill>
          </p:spPr>
          <p:txBody>
            <a:bodyPr/>
            <a:lstStyle/>
            <a:p>
              <a:endParaRPr lang="zh-CN" altLang="en-US"/>
            </a:p>
          </p:txBody>
        </p:sp>
        <p:sp>
          <p:nvSpPr>
            <p:cNvPr id="17" name="Freeform 17"/>
            <p:cNvSpPr/>
            <p:nvPr/>
          </p:nvSpPr>
          <p:spPr>
            <a:xfrm>
              <a:off x="0" y="-889"/>
              <a:ext cx="133223" cy="459232"/>
            </a:xfrm>
            <a:custGeom>
              <a:avLst/>
              <a:gdLst/>
              <a:ahLst/>
              <a:cxnLst/>
              <a:rect l="l" t="t" r="r" b="b"/>
              <a:pathLst>
                <a:path w="133223" h="459232">
                  <a:moveTo>
                    <a:pt x="111506" y="130429"/>
                  </a:moveTo>
                  <a:lnTo>
                    <a:pt x="3683" y="22606"/>
                  </a:lnTo>
                  <a:lnTo>
                    <a:pt x="12700" y="13589"/>
                  </a:lnTo>
                  <a:lnTo>
                    <a:pt x="25400" y="13589"/>
                  </a:lnTo>
                  <a:lnTo>
                    <a:pt x="25400" y="337693"/>
                  </a:lnTo>
                  <a:lnTo>
                    <a:pt x="12700" y="337693"/>
                  </a:lnTo>
                  <a:lnTo>
                    <a:pt x="21717" y="328676"/>
                  </a:lnTo>
                  <a:lnTo>
                    <a:pt x="129540" y="436499"/>
                  </a:lnTo>
                  <a:lnTo>
                    <a:pt x="120523" y="445516"/>
                  </a:lnTo>
                  <a:lnTo>
                    <a:pt x="107823" y="445516"/>
                  </a:lnTo>
                  <a:lnTo>
                    <a:pt x="107823" y="121412"/>
                  </a:lnTo>
                  <a:lnTo>
                    <a:pt x="120523" y="121412"/>
                  </a:lnTo>
                  <a:lnTo>
                    <a:pt x="111506" y="130429"/>
                  </a:lnTo>
                  <a:moveTo>
                    <a:pt x="129540" y="112395"/>
                  </a:moveTo>
                  <a:cubicBezTo>
                    <a:pt x="131953" y="114808"/>
                    <a:pt x="133223" y="117983"/>
                    <a:pt x="133223" y="121412"/>
                  </a:cubicBezTo>
                  <a:lnTo>
                    <a:pt x="133223" y="445643"/>
                  </a:lnTo>
                  <a:cubicBezTo>
                    <a:pt x="133223" y="450723"/>
                    <a:pt x="130175" y="455422"/>
                    <a:pt x="125349" y="457327"/>
                  </a:cubicBezTo>
                  <a:cubicBezTo>
                    <a:pt x="120523" y="459232"/>
                    <a:pt x="115189" y="458216"/>
                    <a:pt x="111506" y="454533"/>
                  </a:cubicBezTo>
                  <a:lnTo>
                    <a:pt x="3683" y="346710"/>
                  </a:lnTo>
                  <a:cubicBezTo>
                    <a:pt x="1270" y="344297"/>
                    <a:pt x="0" y="341122"/>
                    <a:pt x="0" y="337693"/>
                  </a:cubicBezTo>
                  <a:lnTo>
                    <a:pt x="0" y="13589"/>
                  </a:lnTo>
                  <a:cubicBezTo>
                    <a:pt x="0" y="8509"/>
                    <a:pt x="3048" y="3810"/>
                    <a:pt x="7874" y="1905"/>
                  </a:cubicBezTo>
                  <a:cubicBezTo>
                    <a:pt x="12700" y="0"/>
                    <a:pt x="18034" y="1016"/>
                    <a:pt x="21717" y="4699"/>
                  </a:cubicBezTo>
                  <a:lnTo>
                    <a:pt x="129540" y="112395"/>
                  </a:lnTo>
                  <a:close/>
                </a:path>
              </a:pathLst>
            </a:custGeom>
            <a:solidFill>
              <a:srgbClr val="CCCCCC">
                <a:alpha val="29804"/>
              </a:srgbClr>
            </a:solidFill>
          </p:spPr>
          <p:txBody>
            <a:bodyPr/>
            <a:lstStyle/>
            <a:p>
              <a:endParaRPr lang="zh-CN" altLang="en-US"/>
            </a:p>
          </p:txBody>
        </p:sp>
        <p:sp>
          <p:nvSpPr>
            <p:cNvPr id="18" name="Freeform 18"/>
            <p:cNvSpPr/>
            <p:nvPr/>
          </p:nvSpPr>
          <p:spPr>
            <a:xfrm>
              <a:off x="-1016" y="0"/>
              <a:ext cx="458597" cy="133350"/>
            </a:xfrm>
            <a:custGeom>
              <a:avLst/>
              <a:gdLst/>
              <a:ahLst/>
              <a:cxnLst/>
              <a:rect l="l" t="t" r="r" b="b"/>
              <a:pathLst>
                <a:path w="458597" h="133350">
                  <a:moveTo>
                    <a:pt x="436118" y="129540"/>
                  </a:moveTo>
                  <a:lnTo>
                    <a:pt x="328295" y="21717"/>
                  </a:lnTo>
                  <a:lnTo>
                    <a:pt x="337185" y="12700"/>
                  </a:lnTo>
                  <a:lnTo>
                    <a:pt x="337185" y="25400"/>
                  </a:lnTo>
                  <a:lnTo>
                    <a:pt x="13716" y="25400"/>
                  </a:lnTo>
                  <a:lnTo>
                    <a:pt x="13716" y="12700"/>
                  </a:lnTo>
                  <a:lnTo>
                    <a:pt x="22733" y="3683"/>
                  </a:lnTo>
                  <a:lnTo>
                    <a:pt x="130556" y="111506"/>
                  </a:lnTo>
                  <a:lnTo>
                    <a:pt x="121539" y="120523"/>
                  </a:lnTo>
                  <a:lnTo>
                    <a:pt x="121539" y="107823"/>
                  </a:lnTo>
                  <a:lnTo>
                    <a:pt x="445008" y="107823"/>
                  </a:lnTo>
                  <a:lnTo>
                    <a:pt x="445008" y="120523"/>
                  </a:lnTo>
                  <a:lnTo>
                    <a:pt x="435991" y="129540"/>
                  </a:lnTo>
                  <a:moveTo>
                    <a:pt x="453898" y="111633"/>
                  </a:moveTo>
                  <a:cubicBezTo>
                    <a:pt x="457581" y="115316"/>
                    <a:pt x="458597" y="120777"/>
                    <a:pt x="456692" y="125476"/>
                  </a:cubicBezTo>
                  <a:cubicBezTo>
                    <a:pt x="454787" y="130175"/>
                    <a:pt x="450088" y="133350"/>
                    <a:pt x="445008" y="133350"/>
                  </a:cubicBezTo>
                  <a:lnTo>
                    <a:pt x="121539" y="133350"/>
                  </a:lnTo>
                  <a:cubicBezTo>
                    <a:pt x="118110" y="133350"/>
                    <a:pt x="114935" y="131953"/>
                    <a:pt x="112522" y="129667"/>
                  </a:cubicBezTo>
                  <a:lnTo>
                    <a:pt x="4699" y="21717"/>
                  </a:lnTo>
                  <a:cubicBezTo>
                    <a:pt x="1143" y="18034"/>
                    <a:pt x="0" y="12573"/>
                    <a:pt x="2032" y="7874"/>
                  </a:cubicBezTo>
                  <a:cubicBezTo>
                    <a:pt x="4064" y="3175"/>
                    <a:pt x="8636" y="0"/>
                    <a:pt x="13716" y="0"/>
                  </a:cubicBezTo>
                  <a:lnTo>
                    <a:pt x="337185" y="0"/>
                  </a:lnTo>
                  <a:cubicBezTo>
                    <a:pt x="340614" y="0"/>
                    <a:pt x="343789" y="1397"/>
                    <a:pt x="346202" y="3683"/>
                  </a:cubicBezTo>
                  <a:lnTo>
                    <a:pt x="454025" y="111506"/>
                  </a:lnTo>
                  <a:close/>
                </a:path>
              </a:pathLst>
            </a:custGeom>
            <a:solidFill>
              <a:srgbClr val="FFFFFF">
                <a:alpha val="29804"/>
              </a:srgbClr>
            </a:solidFill>
          </p:spPr>
          <p:txBody>
            <a:bodyPr/>
            <a:lstStyle/>
            <a:p>
              <a:endParaRPr lang="zh-CN" altLang="en-US"/>
            </a:p>
          </p:txBody>
        </p:sp>
      </p:grpSp>
      <p:grpSp>
        <p:nvGrpSpPr>
          <p:cNvPr id="19" name="Group 19"/>
          <p:cNvGrpSpPr/>
          <p:nvPr/>
        </p:nvGrpSpPr>
        <p:grpSpPr>
          <a:xfrm rot="6128247">
            <a:off x="17973015" y="649186"/>
            <a:ext cx="181050" cy="181301"/>
            <a:chOff x="0" y="0"/>
            <a:chExt cx="241400" cy="241734"/>
          </a:xfrm>
        </p:grpSpPr>
        <p:sp>
          <p:nvSpPr>
            <p:cNvPr id="20" name="Freeform 20"/>
            <p:cNvSpPr/>
            <p:nvPr/>
          </p:nvSpPr>
          <p:spPr>
            <a:xfrm>
              <a:off x="53975" y="53975"/>
              <a:ext cx="187452" cy="187706"/>
            </a:xfrm>
            <a:custGeom>
              <a:avLst/>
              <a:gdLst/>
              <a:ahLst/>
              <a:cxnLst/>
              <a:rect l="l" t="t" r="r" b="b"/>
              <a:pathLst>
                <a:path w="187452" h="187706">
                  <a:moveTo>
                    <a:pt x="174752" y="25400"/>
                  </a:moveTo>
                  <a:lnTo>
                    <a:pt x="12700" y="25400"/>
                  </a:lnTo>
                  <a:lnTo>
                    <a:pt x="12700" y="12700"/>
                  </a:lnTo>
                  <a:lnTo>
                    <a:pt x="25400" y="12700"/>
                  </a:lnTo>
                  <a:lnTo>
                    <a:pt x="25400" y="175006"/>
                  </a:lnTo>
                  <a:lnTo>
                    <a:pt x="12700" y="175006"/>
                  </a:lnTo>
                  <a:lnTo>
                    <a:pt x="12700" y="162306"/>
                  </a:lnTo>
                  <a:lnTo>
                    <a:pt x="174752" y="162306"/>
                  </a:lnTo>
                  <a:lnTo>
                    <a:pt x="174752" y="175006"/>
                  </a:lnTo>
                  <a:lnTo>
                    <a:pt x="162052" y="175006"/>
                  </a:lnTo>
                  <a:lnTo>
                    <a:pt x="162052" y="12700"/>
                  </a:lnTo>
                  <a:lnTo>
                    <a:pt x="174752" y="12700"/>
                  </a:lnTo>
                  <a:lnTo>
                    <a:pt x="174752" y="25400"/>
                  </a:lnTo>
                  <a:moveTo>
                    <a:pt x="174752" y="0"/>
                  </a:moveTo>
                  <a:cubicBezTo>
                    <a:pt x="181737" y="0"/>
                    <a:pt x="187452" y="5715"/>
                    <a:pt x="187452" y="12700"/>
                  </a:cubicBezTo>
                  <a:lnTo>
                    <a:pt x="187452" y="175006"/>
                  </a:lnTo>
                  <a:cubicBezTo>
                    <a:pt x="187452" y="181991"/>
                    <a:pt x="181737" y="187706"/>
                    <a:pt x="174752" y="187706"/>
                  </a:cubicBezTo>
                  <a:lnTo>
                    <a:pt x="12700" y="187706"/>
                  </a:lnTo>
                  <a:cubicBezTo>
                    <a:pt x="5715" y="187706"/>
                    <a:pt x="0" y="181991"/>
                    <a:pt x="0" y="175006"/>
                  </a:cubicBezTo>
                  <a:lnTo>
                    <a:pt x="0" y="12700"/>
                  </a:lnTo>
                  <a:cubicBezTo>
                    <a:pt x="0" y="5715"/>
                    <a:pt x="5715" y="0"/>
                    <a:pt x="12700" y="0"/>
                  </a:cubicBezTo>
                  <a:lnTo>
                    <a:pt x="174752" y="0"/>
                  </a:lnTo>
                  <a:close/>
                </a:path>
              </a:pathLst>
            </a:custGeom>
            <a:solidFill>
              <a:srgbClr val="FFFFFF">
                <a:alpha val="29804"/>
              </a:srgbClr>
            </a:solidFill>
          </p:spPr>
          <p:txBody>
            <a:bodyPr/>
            <a:lstStyle/>
            <a:p>
              <a:endParaRPr lang="zh-CN" altLang="en-US"/>
            </a:p>
          </p:txBody>
        </p:sp>
        <p:sp>
          <p:nvSpPr>
            <p:cNvPr id="21" name="Freeform 21"/>
            <p:cNvSpPr/>
            <p:nvPr/>
          </p:nvSpPr>
          <p:spPr>
            <a:xfrm>
              <a:off x="0" y="-889"/>
              <a:ext cx="79375" cy="243459"/>
            </a:xfrm>
            <a:custGeom>
              <a:avLst/>
              <a:gdLst/>
              <a:ahLst/>
              <a:cxnLst/>
              <a:rect l="l" t="t" r="r" b="b"/>
              <a:pathLst>
                <a:path w="79375" h="243459">
                  <a:moveTo>
                    <a:pt x="57658" y="76581"/>
                  </a:moveTo>
                  <a:lnTo>
                    <a:pt x="3683" y="22606"/>
                  </a:lnTo>
                  <a:lnTo>
                    <a:pt x="12700" y="13589"/>
                  </a:lnTo>
                  <a:lnTo>
                    <a:pt x="25400" y="13589"/>
                  </a:lnTo>
                  <a:lnTo>
                    <a:pt x="25400" y="175895"/>
                  </a:lnTo>
                  <a:lnTo>
                    <a:pt x="12700" y="175895"/>
                  </a:lnTo>
                  <a:lnTo>
                    <a:pt x="21717" y="166878"/>
                  </a:lnTo>
                  <a:lnTo>
                    <a:pt x="75692" y="220853"/>
                  </a:lnTo>
                  <a:lnTo>
                    <a:pt x="66675" y="229870"/>
                  </a:lnTo>
                  <a:lnTo>
                    <a:pt x="53975" y="229870"/>
                  </a:lnTo>
                  <a:lnTo>
                    <a:pt x="53975" y="67564"/>
                  </a:lnTo>
                  <a:lnTo>
                    <a:pt x="66675" y="67564"/>
                  </a:lnTo>
                  <a:lnTo>
                    <a:pt x="57658" y="76581"/>
                  </a:lnTo>
                  <a:moveTo>
                    <a:pt x="75692" y="58674"/>
                  </a:moveTo>
                  <a:cubicBezTo>
                    <a:pt x="78105" y="61087"/>
                    <a:pt x="79375" y="64262"/>
                    <a:pt x="79375" y="67691"/>
                  </a:cubicBezTo>
                  <a:lnTo>
                    <a:pt x="79375" y="229870"/>
                  </a:lnTo>
                  <a:cubicBezTo>
                    <a:pt x="79375" y="234950"/>
                    <a:pt x="76327" y="239649"/>
                    <a:pt x="71501" y="241554"/>
                  </a:cubicBezTo>
                  <a:cubicBezTo>
                    <a:pt x="66675" y="243459"/>
                    <a:pt x="61341" y="242443"/>
                    <a:pt x="57658" y="238760"/>
                  </a:cubicBezTo>
                  <a:lnTo>
                    <a:pt x="3683" y="184912"/>
                  </a:lnTo>
                  <a:cubicBezTo>
                    <a:pt x="1397" y="182499"/>
                    <a:pt x="0" y="179324"/>
                    <a:pt x="0" y="175895"/>
                  </a:cubicBezTo>
                  <a:lnTo>
                    <a:pt x="0" y="13589"/>
                  </a:lnTo>
                  <a:cubicBezTo>
                    <a:pt x="0" y="8509"/>
                    <a:pt x="3048" y="3810"/>
                    <a:pt x="7874" y="1905"/>
                  </a:cubicBezTo>
                  <a:cubicBezTo>
                    <a:pt x="12700" y="0"/>
                    <a:pt x="18034" y="1016"/>
                    <a:pt x="21717" y="4699"/>
                  </a:cubicBezTo>
                  <a:lnTo>
                    <a:pt x="75692" y="58674"/>
                  </a:lnTo>
                  <a:close/>
                </a:path>
              </a:pathLst>
            </a:custGeom>
            <a:solidFill>
              <a:srgbClr val="CCCCCC">
                <a:alpha val="29804"/>
              </a:srgbClr>
            </a:solidFill>
          </p:spPr>
          <p:txBody>
            <a:bodyPr/>
            <a:lstStyle/>
            <a:p>
              <a:endParaRPr lang="zh-CN" altLang="en-US"/>
            </a:p>
          </p:txBody>
        </p:sp>
        <p:sp>
          <p:nvSpPr>
            <p:cNvPr id="22" name="Freeform 22"/>
            <p:cNvSpPr/>
            <p:nvPr/>
          </p:nvSpPr>
          <p:spPr>
            <a:xfrm>
              <a:off x="-1016" y="0"/>
              <a:ext cx="243332" cy="79629"/>
            </a:xfrm>
            <a:custGeom>
              <a:avLst/>
              <a:gdLst/>
              <a:ahLst/>
              <a:cxnLst/>
              <a:rect l="l" t="t" r="r" b="b"/>
              <a:pathLst>
                <a:path w="243332" h="79629">
                  <a:moveTo>
                    <a:pt x="220726" y="75692"/>
                  </a:moveTo>
                  <a:lnTo>
                    <a:pt x="166751" y="21717"/>
                  </a:lnTo>
                  <a:lnTo>
                    <a:pt x="175768" y="12700"/>
                  </a:lnTo>
                  <a:lnTo>
                    <a:pt x="175768" y="25400"/>
                  </a:lnTo>
                  <a:lnTo>
                    <a:pt x="13716" y="25400"/>
                  </a:lnTo>
                  <a:lnTo>
                    <a:pt x="13716" y="12700"/>
                  </a:lnTo>
                  <a:lnTo>
                    <a:pt x="22733" y="3683"/>
                  </a:lnTo>
                  <a:lnTo>
                    <a:pt x="76708" y="57785"/>
                  </a:lnTo>
                  <a:lnTo>
                    <a:pt x="67691" y="66802"/>
                  </a:lnTo>
                  <a:lnTo>
                    <a:pt x="67691" y="54102"/>
                  </a:lnTo>
                  <a:lnTo>
                    <a:pt x="229743" y="54102"/>
                  </a:lnTo>
                  <a:lnTo>
                    <a:pt x="229743" y="66802"/>
                  </a:lnTo>
                  <a:lnTo>
                    <a:pt x="220726" y="75819"/>
                  </a:lnTo>
                  <a:moveTo>
                    <a:pt x="238633" y="57912"/>
                  </a:moveTo>
                  <a:cubicBezTo>
                    <a:pt x="242316" y="61595"/>
                    <a:pt x="243332" y="67056"/>
                    <a:pt x="241427" y="71755"/>
                  </a:cubicBezTo>
                  <a:cubicBezTo>
                    <a:pt x="239522" y="76454"/>
                    <a:pt x="234823" y="79629"/>
                    <a:pt x="229743" y="79629"/>
                  </a:cubicBezTo>
                  <a:lnTo>
                    <a:pt x="67691" y="79629"/>
                  </a:lnTo>
                  <a:cubicBezTo>
                    <a:pt x="64262" y="79629"/>
                    <a:pt x="61087" y="78232"/>
                    <a:pt x="58674" y="75946"/>
                  </a:cubicBezTo>
                  <a:lnTo>
                    <a:pt x="4699" y="21717"/>
                  </a:lnTo>
                  <a:cubicBezTo>
                    <a:pt x="1143" y="18034"/>
                    <a:pt x="0" y="12573"/>
                    <a:pt x="2032" y="7874"/>
                  </a:cubicBezTo>
                  <a:cubicBezTo>
                    <a:pt x="4064" y="3175"/>
                    <a:pt x="8636" y="0"/>
                    <a:pt x="13716" y="0"/>
                  </a:cubicBezTo>
                  <a:lnTo>
                    <a:pt x="175768" y="0"/>
                  </a:lnTo>
                  <a:cubicBezTo>
                    <a:pt x="179197" y="0"/>
                    <a:pt x="182372" y="1397"/>
                    <a:pt x="184785" y="3683"/>
                  </a:cubicBezTo>
                  <a:lnTo>
                    <a:pt x="238760" y="57658"/>
                  </a:lnTo>
                  <a:close/>
                </a:path>
              </a:pathLst>
            </a:custGeom>
            <a:solidFill>
              <a:srgbClr val="FFFFFF">
                <a:alpha val="29804"/>
              </a:srgbClr>
            </a:solidFill>
          </p:spPr>
          <p:txBody>
            <a:bodyPr/>
            <a:lstStyle/>
            <a:p>
              <a:endParaRPr lang="zh-CN" altLang="en-US"/>
            </a:p>
          </p:txBody>
        </p:sp>
      </p:grpSp>
      <p:sp>
        <p:nvSpPr>
          <p:cNvPr id="23" name="TextBox 23"/>
          <p:cNvSpPr txBox="1"/>
          <p:nvPr/>
        </p:nvSpPr>
        <p:spPr>
          <a:xfrm>
            <a:off x="1624980" y="163741"/>
            <a:ext cx="3292720" cy="641201"/>
          </a:xfrm>
          <a:prstGeom prst="rect">
            <a:avLst/>
          </a:prstGeom>
        </p:spPr>
        <p:txBody>
          <a:bodyPr lIns="0" tIns="0" rIns="0" bIns="0" rtlCol="0" anchor="t">
            <a:spAutoFit/>
          </a:bodyPr>
          <a:lstStyle/>
          <a:p>
            <a:pPr marL="0" lvl="0" indent="0" algn="l">
              <a:lnSpc>
                <a:spcPts val="5040"/>
              </a:lnSpc>
              <a:spcBef>
                <a:spcPct val="0"/>
              </a:spcBef>
            </a:pPr>
            <a:r>
              <a:rPr lang="zh-CN" altLang="en-US" sz="4200" u="none" spc="450" dirty="0">
                <a:solidFill>
                  <a:srgbClr val="FFFFFF"/>
                </a:solidFill>
                <a:ea typeface="思源黑体-粗体 Medium"/>
              </a:rPr>
              <a:t>数据</a:t>
            </a:r>
            <a:r>
              <a:rPr lang="zh-CN" altLang="en-US" sz="4200" spc="450" dirty="0">
                <a:solidFill>
                  <a:srgbClr val="FFFFFF"/>
                </a:solidFill>
                <a:ea typeface="思源黑体-粗体 Medium"/>
              </a:rPr>
              <a:t>预处理</a:t>
            </a:r>
            <a:endParaRPr lang="zh-CN" altLang="en-US" sz="4200" u="none" spc="450" dirty="0">
              <a:solidFill>
                <a:srgbClr val="FFFFFF"/>
              </a:solidFill>
              <a:ea typeface="思源黑体-粗体 Medium"/>
            </a:endParaRPr>
          </a:p>
        </p:txBody>
      </p:sp>
      <p:sp>
        <p:nvSpPr>
          <p:cNvPr id="24" name="TextBox 24"/>
          <p:cNvSpPr txBox="1"/>
          <p:nvPr/>
        </p:nvSpPr>
        <p:spPr>
          <a:xfrm>
            <a:off x="233830" y="163741"/>
            <a:ext cx="1066847" cy="638175"/>
          </a:xfrm>
          <a:prstGeom prst="rect">
            <a:avLst/>
          </a:prstGeom>
        </p:spPr>
        <p:txBody>
          <a:bodyPr lIns="0" tIns="0" rIns="0" bIns="0" rtlCol="0" anchor="t">
            <a:spAutoFit/>
          </a:bodyPr>
          <a:lstStyle/>
          <a:p>
            <a:pPr marL="0" lvl="0" indent="0" algn="ctr">
              <a:lnSpc>
                <a:spcPts val="5040"/>
              </a:lnSpc>
              <a:spcBef>
                <a:spcPct val="0"/>
              </a:spcBef>
            </a:pPr>
            <a:r>
              <a:rPr lang="en-US" sz="4200" u="none" spc="450">
                <a:solidFill>
                  <a:srgbClr val="000000"/>
                </a:solidFill>
                <a:latin typeface="思源黑体-粗体 Heavy"/>
              </a:rPr>
              <a:t>02</a:t>
            </a:r>
            <a:endParaRPr lang="en-US" sz="4200" u="none" spc="450">
              <a:solidFill>
                <a:srgbClr val="000000"/>
              </a:solidFill>
              <a:latin typeface="思源黑体-粗体 Heavy"/>
            </a:endParaRPr>
          </a:p>
        </p:txBody>
      </p:sp>
      <p:pic>
        <p:nvPicPr>
          <p:cNvPr id="30" name="图片 29" descr="3b32303039333132343b641c7d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8000" y="3162300"/>
            <a:ext cx="914400" cy="914400"/>
          </a:xfrm>
          <a:prstGeom prst="rect">
            <a:avLst/>
          </a:prstGeom>
        </p:spPr>
      </p:pic>
      <p:sp>
        <p:nvSpPr>
          <p:cNvPr id="2" name="文本框 1"/>
          <p:cNvSpPr txBox="1"/>
          <p:nvPr/>
        </p:nvSpPr>
        <p:spPr>
          <a:xfrm>
            <a:off x="1608372" y="1821260"/>
            <a:ext cx="3031015" cy="477054"/>
          </a:xfrm>
          <a:prstGeom prst="rect">
            <a:avLst/>
          </a:prstGeom>
          <a:noFill/>
        </p:spPr>
        <p:txBody>
          <a:bodyPr wrap="square" rtlCol="0">
            <a:spAutoFit/>
          </a:bodyPr>
          <a:lstStyle/>
          <a:p>
            <a:pPr indent="457200">
              <a:lnSpc>
                <a:spcPts val="3025"/>
              </a:lnSpc>
            </a:pPr>
            <a:r>
              <a:rPr lang="zh-CN" altLang="en-US" sz="2800" b="1" spc="180" dirty="0">
                <a:solidFill>
                  <a:srgbClr val="FFFFFF"/>
                </a:solidFill>
                <a:ea typeface="宋体" panose="02010600030101010101" pitchFamily="2" charset="-122"/>
              </a:rPr>
              <a:t>数据转换</a:t>
            </a:r>
            <a:endParaRPr lang="zh-CN" altLang="en-US" sz="2800" b="1" spc="180" dirty="0">
              <a:solidFill>
                <a:srgbClr val="FFFFFF"/>
              </a:solidFill>
              <a:ea typeface="宋体" panose="02010600030101010101" pitchFamily="2" charset="-122"/>
            </a:endParaRPr>
          </a:p>
        </p:txBody>
      </p:sp>
      <p:sp>
        <p:nvSpPr>
          <p:cNvPr id="9" name="文本框 8"/>
          <p:cNvSpPr txBox="1"/>
          <p:nvPr/>
        </p:nvSpPr>
        <p:spPr>
          <a:xfrm>
            <a:off x="7462098" y="1710279"/>
            <a:ext cx="9144000" cy="523220"/>
          </a:xfrm>
          <a:prstGeom prst="rect">
            <a:avLst/>
          </a:prstGeom>
          <a:noFill/>
        </p:spPr>
        <p:txBody>
          <a:bodyPr wrap="square">
            <a:spAutoFit/>
          </a:bodyPr>
          <a:lstStyle/>
          <a:p>
            <a:r>
              <a:rPr lang="zh-CN" altLang="en-US" sz="2800" b="1" i="0" dirty="0">
                <a:effectLst/>
                <a:highlight>
                  <a:srgbClr val="FFFFFF"/>
                </a:highlight>
                <a:latin typeface="Courier New" panose="02070309020205020404" pitchFamily="49" charset="0"/>
              </a:rPr>
              <a:t>缺失值的补全</a:t>
            </a:r>
            <a:endParaRPr lang="zh-CN" altLang="en-US" sz="2800" b="1" dirty="0"/>
          </a:p>
        </p:txBody>
      </p:sp>
      <p:sp>
        <p:nvSpPr>
          <p:cNvPr id="12" name="文本框 11"/>
          <p:cNvSpPr txBox="1"/>
          <p:nvPr/>
        </p:nvSpPr>
        <p:spPr>
          <a:xfrm>
            <a:off x="7432601" y="2344621"/>
            <a:ext cx="6795856" cy="2246769"/>
          </a:xfrm>
          <a:prstGeom prst="rect">
            <a:avLst/>
          </a:prstGeom>
          <a:noFill/>
        </p:spPr>
        <p:txBody>
          <a:bodyPr wrap="square">
            <a:spAutoFit/>
          </a:bodyPr>
          <a:lstStyle/>
          <a:p>
            <a:r>
              <a:rPr lang="en-US" altLang="zh-CN" sz="2800" b="0" i="0" dirty="0">
                <a:effectLst/>
                <a:highlight>
                  <a:srgbClr val="FFFFFF"/>
                </a:highlight>
                <a:latin typeface="Courier New" panose="02070309020205020404" pitchFamily="49" charset="0"/>
              </a:rPr>
              <a:t>	</a:t>
            </a:r>
            <a:r>
              <a:rPr lang="zh-CN" altLang="en-US" sz="2800" b="0" i="0" dirty="0">
                <a:effectLst/>
                <a:highlight>
                  <a:srgbClr val="FFFFFF"/>
                </a:highlight>
                <a:latin typeface="Courier New" panose="02070309020205020404" pitchFamily="49" charset="0"/>
              </a:rPr>
              <a:t>通过对数据的筛选，我们发现附件 </a:t>
            </a:r>
            <a:r>
              <a:rPr lang="en-US" altLang="zh-CN" sz="2800" b="0" i="0" dirty="0">
                <a:effectLst/>
                <a:highlight>
                  <a:srgbClr val="FFFFFF"/>
                </a:highlight>
                <a:latin typeface="Times New Roman" panose="02020603050405020304" charset="0"/>
              </a:rPr>
              <a:t>2 </a:t>
            </a:r>
            <a:r>
              <a:rPr lang="zh-CN" altLang="en-US" sz="2800" b="0" i="0" dirty="0">
                <a:effectLst/>
                <a:highlight>
                  <a:srgbClr val="FFFFFF"/>
                </a:highlight>
                <a:latin typeface="Courier New" panose="02070309020205020404" pitchFamily="49" charset="0"/>
              </a:rPr>
              <a:t>存在缺失值，结合问题背景，这是合理的，这代表此小时内分拣中心并没有开始工作，可能是没有货物运送往该分拣中心。对于缺失值，我们以数据 </a:t>
            </a:r>
            <a:r>
              <a:rPr lang="en-US" altLang="zh-CN" sz="2800" b="0" i="0" dirty="0">
                <a:effectLst/>
                <a:highlight>
                  <a:srgbClr val="FFFFFF"/>
                </a:highlight>
                <a:latin typeface="Times New Roman" panose="02020603050405020304" charset="0"/>
              </a:rPr>
              <a:t>0 </a:t>
            </a:r>
            <a:r>
              <a:rPr lang="zh-CN" altLang="en-US" sz="2800" b="0" i="0" dirty="0">
                <a:effectLst/>
                <a:highlight>
                  <a:srgbClr val="FFFFFF"/>
                </a:highlight>
                <a:latin typeface="Courier New" panose="02070309020205020404" pitchFamily="49" charset="0"/>
              </a:rPr>
              <a:t>进行补充。</a:t>
            </a:r>
            <a:endParaRPr lang="zh-CN" altLang="en-US" sz="2800" dirty="0"/>
          </a:p>
        </p:txBody>
      </p:sp>
      <p:sp>
        <p:nvSpPr>
          <p:cNvPr id="32" name="文本框 31"/>
          <p:cNvSpPr txBox="1"/>
          <p:nvPr/>
        </p:nvSpPr>
        <p:spPr>
          <a:xfrm>
            <a:off x="1981200" y="5400889"/>
            <a:ext cx="9144000" cy="523220"/>
          </a:xfrm>
          <a:prstGeom prst="rect">
            <a:avLst/>
          </a:prstGeom>
          <a:noFill/>
        </p:spPr>
        <p:txBody>
          <a:bodyPr wrap="square">
            <a:spAutoFit/>
          </a:bodyPr>
          <a:lstStyle/>
          <a:p>
            <a:r>
              <a:rPr lang="zh-CN" altLang="en-US" sz="2800" b="1" i="0" dirty="0">
                <a:effectLst/>
                <a:highlight>
                  <a:srgbClr val="FFFFFF"/>
                </a:highlight>
                <a:latin typeface="Courier New" panose="02070309020205020404" pitchFamily="49" charset="0"/>
              </a:rPr>
              <a:t>异常值处理</a:t>
            </a:r>
            <a:endParaRPr lang="zh-CN" altLang="en-US" sz="2800" b="1" dirty="0"/>
          </a:p>
        </p:txBody>
      </p:sp>
      <p:pic>
        <p:nvPicPr>
          <p:cNvPr id="34" name="图片 33"/>
          <p:cNvPicPr>
            <a:picLocks noChangeAspect="1"/>
          </p:cNvPicPr>
          <p:nvPr/>
        </p:nvPicPr>
        <p:blipFill>
          <a:blip r:embed="rId9"/>
          <a:stretch>
            <a:fillRect/>
          </a:stretch>
        </p:blipFill>
        <p:spPr>
          <a:xfrm>
            <a:off x="10860026" y="6669825"/>
            <a:ext cx="6338447" cy="1375007"/>
          </a:xfrm>
          <a:prstGeom prst="rect">
            <a:avLst/>
          </a:prstGeom>
        </p:spPr>
      </p:pic>
      <p:sp>
        <p:nvSpPr>
          <p:cNvPr id="36" name="文本框 35"/>
          <p:cNvSpPr txBox="1"/>
          <p:nvPr/>
        </p:nvSpPr>
        <p:spPr>
          <a:xfrm>
            <a:off x="1629896" y="6150722"/>
            <a:ext cx="9144000" cy="2677656"/>
          </a:xfrm>
          <a:prstGeom prst="rect">
            <a:avLst/>
          </a:prstGeom>
          <a:noFill/>
        </p:spPr>
        <p:txBody>
          <a:bodyPr wrap="square">
            <a:spAutoFit/>
          </a:bodyPr>
          <a:lstStyle/>
          <a:p>
            <a:r>
              <a:rPr lang="zh-CN" altLang="en-US" sz="2800" b="0" i="0" dirty="0">
                <a:effectLst/>
                <a:highlight>
                  <a:srgbClr val="FFFFFF"/>
                </a:highlight>
                <a:latin typeface="Courier New" panose="02070309020205020404" pitchFamily="49" charset="0"/>
              </a:rPr>
              <a:t>我们采用雅克贝拉检验 </a:t>
            </a:r>
            <a:r>
              <a:rPr lang="en-US" altLang="zh-CN" sz="2800" b="0" i="0" dirty="0">
                <a:effectLst/>
                <a:highlight>
                  <a:srgbClr val="FFFFFF"/>
                </a:highlight>
                <a:latin typeface="Times New Roman" panose="02020603050405020304" charset="0"/>
              </a:rPr>
              <a:t>(Jarque-Bera test)</a:t>
            </a:r>
            <a:r>
              <a:rPr lang="zh-CN" altLang="en-US" sz="2800" b="0" i="0" dirty="0">
                <a:effectLst/>
                <a:highlight>
                  <a:srgbClr val="FFFFFF"/>
                </a:highlight>
                <a:latin typeface="Courier New" panose="02070309020205020404" pitchFamily="49" charset="0"/>
              </a:rPr>
              <a:t>。对于一个随机变量 </a:t>
            </a:r>
            <a:r>
              <a:rPr lang="en-US" altLang="zh-CN" sz="2800" b="0" i="0" dirty="0">
                <a:effectLst/>
                <a:highlight>
                  <a:srgbClr val="FFFFFF"/>
                </a:highlight>
                <a:latin typeface="Times New Roman" panose="02020603050405020304" charset="0"/>
              </a:rPr>
              <a:t>{Xi} </a:t>
            </a:r>
            <a:r>
              <a:rPr lang="zh-CN" altLang="en-US" sz="2800" b="0" i="0" dirty="0">
                <a:effectLst/>
                <a:highlight>
                  <a:srgbClr val="FFFFFF"/>
                </a:highlight>
                <a:latin typeface="Courier New" panose="02070309020205020404" pitchFamily="49" charset="0"/>
              </a:rPr>
              <a:t>，假设其偏度为 </a:t>
            </a:r>
            <a:r>
              <a:rPr lang="en-US" altLang="zh-CN" sz="2800" b="0" i="0" dirty="0">
                <a:effectLst/>
                <a:highlight>
                  <a:srgbClr val="FFFFFF"/>
                </a:highlight>
                <a:latin typeface="Times New Roman" panose="02020603050405020304" charset="0"/>
              </a:rPr>
              <a:t>S </a:t>
            </a:r>
            <a:r>
              <a:rPr lang="zh-CN" altLang="en-US" sz="2800" b="0" i="0" dirty="0">
                <a:effectLst/>
                <a:highlight>
                  <a:srgbClr val="FFFFFF"/>
                </a:highlight>
                <a:latin typeface="Courier New" panose="02070309020205020404" pitchFamily="49" charset="0"/>
              </a:rPr>
              <a:t>，峰度为 </a:t>
            </a:r>
            <a:r>
              <a:rPr lang="en-US" altLang="zh-CN" sz="2800" b="0" i="0" dirty="0">
                <a:effectLst/>
                <a:highlight>
                  <a:srgbClr val="FFFFFF"/>
                </a:highlight>
                <a:latin typeface="Times New Roman" panose="02020603050405020304" charset="0"/>
              </a:rPr>
              <a:t>K </a:t>
            </a:r>
            <a:r>
              <a:rPr lang="zh-CN" altLang="en-US" sz="2800" b="0" i="0" dirty="0">
                <a:effectLst/>
                <a:highlight>
                  <a:srgbClr val="FFFFFF"/>
                </a:highlight>
                <a:latin typeface="Courier New" panose="02070309020205020404" pitchFamily="49" charset="0"/>
              </a:rPr>
              <a:t>，那么我们可以构造 </a:t>
            </a:r>
            <a:r>
              <a:rPr lang="en-US" altLang="zh-CN" sz="2800" b="0" i="0" dirty="0">
                <a:effectLst/>
                <a:highlight>
                  <a:srgbClr val="FFFFFF"/>
                </a:highlight>
                <a:latin typeface="Times New Roman" panose="02020603050405020304" charset="0"/>
              </a:rPr>
              <a:t>JB </a:t>
            </a:r>
            <a:r>
              <a:rPr lang="zh-CN" altLang="en-US" sz="2800" b="0" i="0" dirty="0">
                <a:effectLst/>
                <a:highlight>
                  <a:srgbClr val="FFFFFF"/>
                </a:highlight>
                <a:latin typeface="Courier New" panose="02070309020205020404" pitchFamily="49" charset="0"/>
              </a:rPr>
              <a:t>统计量可以证明，如果 </a:t>
            </a:r>
            <a:r>
              <a:rPr lang="en-US" altLang="zh-CN" sz="2800" b="0" i="0" dirty="0">
                <a:effectLst/>
                <a:highlight>
                  <a:srgbClr val="FFFFFF"/>
                </a:highlight>
                <a:latin typeface="Times New Roman" panose="02020603050405020304" charset="0"/>
              </a:rPr>
              <a:t>{Xi} </a:t>
            </a:r>
            <a:r>
              <a:rPr lang="zh-CN" altLang="en-US" sz="2800" b="0" i="0" dirty="0">
                <a:effectLst/>
                <a:highlight>
                  <a:srgbClr val="FFFFFF"/>
                </a:highlight>
                <a:latin typeface="Courier New" panose="02070309020205020404" pitchFamily="49" charset="0"/>
              </a:rPr>
              <a:t>是正态分布，那么在大样本情况下 </a:t>
            </a:r>
            <a:r>
              <a:rPr lang="en-US" altLang="zh-CN" sz="2800" b="0" i="0" dirty="0">
                <a:effectLst/>
                <a:highlight>
                  <a:srgbClr val="FFFFFF"/>
                </a:highlight>
                <a:latin typeface="Times New Roman" panose="02020603050405020304" charset="0"/>
              </a:rPr>
              <a:t>JB − χ2(2) </a:t>
            </a:r>
            <a:r>
              <a:rPr lang="zh-CN" altLang="en-US" sz="2800" b="0" i="0" dirty="0">
                <a:effectLst/>
                <a:highlight>
                  <a:srgbClr val="FFFFFF"/>
                </a:highlight>
                <a:latin typeface="Courier New" panose="02070309020205020404" pitchFamily="49" charset="0"/>
              </a:rPr>
              <a:t>（自由度为 </a:t>
            </a:r>
            <a:r>
              <a:rPr lang="en-US" altLang="zh-CN" sz="2800" b="0" i="0" dirty="0">
                <a:effectLst/>
                <a:highlight>
                  <a:srgbClr val="FFFFFF"/>
                </a:highlight>
                <a:latin typeface="Times New Roman" panose="02020603050405020304" charset="0"/>
              </a:rPr>
              <a:t>2 </a:t>
            </a:r>
            <a:r>
              <a:rPr lang="zh-CN" altLang="en-US" sz="2800" b="0" i="0" dirty="0">
                <a:effectLst/>
                <a:highlight>
                  <a:srgbClr val="FFFFFF"/>
                </a:highlight>
                <a:latin typeface="Courier New" panose="02070309020205020404" pitchFamily="49" charset="0"/>
              </a:rPr>
              <a:t>的卡方分布）。如果结果发现 </a:t>
            </a:r>
            <a:r>
              <a:rPr lang="en-US" altLang="zh-CN" sz="2800" b="0" i="0" dirty="0">
                <a:effectLst/>
                <a:highlight>
                  <a:srgbClr val="FFFFFF"/>
                </a:highlight>
                <a:latin typeface="Times New Roman" panose="02020603050405020304" charset="0"/>
              </a:rPr>
              <a:t>p </a:t>
            </a:r>
            <a:r>
              <a:rPr lang="zh-CN" altLang="en-US" sz="2800" b="0" i="0" dirty="0">
                <a:effectLst/>
                <a:highlight>
                  <a:srgbClr val="FFFFFF"/>
                </a:highlight>
                <a:latin typeface="Courier New" panose="02070309020205020404" pitchFamily="49" charset="0"/>
              </a:rPr>
              <a:t>值大于 </a:t>
            </a:r>
            <a:r>
              <a:rPr lang="en-US" altLang="zh-CN" sz="2800" b="0" i="0" dirty="0">
                <a:effectLst/>
                <a:highlight>
                  <a:srgbClr val="FFFFFF"/>
                </a:highlight>
                <a:latin typeface="Times New Roman" panose="02020603050405020304" charset="0"/>
              </a:rPr>
              <a:t>0.05 </a:t>
            </a:r>
            <a:r>
              <a:rPr lang="zh-CN" altLang="en-US" sz="2800" b="0" i="0" dirty="0">
                <a:effectLst/>
                <a:highlight>
                  <a:srgbClr val="FFFFFF"/>
                </a:highlight>
                <a:latin typeface="Courier New" panose="02070309020205020404" pitchFamily="49" charset="0"/>
              </a:rPr>
              <a:t>的水平，则接受零假设，这表明样本数据符合正态分布的要求。</a:t>
            </a:r>
            <a:endParaRPr lang="zh-CN" altLang="en-US" sz="2800" dirty="0"/>
          </a:p>
        </p:txBody>
      </p:sp>
    </p:spTree>
  </p:cSld>
  <p:clrMapOvr>
    <a:masterClrMapping/>
  </p:clrMapOvr>
</p:sld>
</file>

<file path=ppt/tags/tag1.xml><?xml version="1.0" encoding="utf-8"?>
<p:tagLst xmlns:p="http://schemas.openxmlformats.org/presentationml/2006/main">
  <p:tag name="KSO_WM_DIAGRAM_VIRTUALLY_FRAME" val="{&quot;height&quot;:697.75,&quot;left&quot;:161.35299212598426,&quot;top&quot;:99.35700787401575,&quot;width&quot;:1436.256850393701}"/>
</p:tagLst>
</file>

<file path=ppt/tags/tag10.xml><?xml version="1.0" encoding="utf-8"?>
<p:tagLst xmlns:p="http://schemas.openxmlformats.org/presentationml/2006/main">
  <p:tag name="KSO_WM_DIAGRAM_VIRTUALLY_FRAME" val="{&quot;height&quot;:697.75,&quot;left&quot;:161.35299212598426,&quot;top&quot;:99.35700787401575,&quot;width&quot;:1436.256850393701}"/>
</p:tagLst>
</file>

<file path=ppt/tags/tag11.xml><?xml version="1.0" encoding="utf-8"?>
<p:tagLst xmlns:p="http://schemas.openxmlformats.org/presentationml/2006/main">
  <p:tag name="KSO_WM_DIAGRAM_VIRTUALLY_FRAME" val="{&quot;height&quot;:697.75,&quot;left&quot;:161.35299212598426,&quot;top&quot;:99.35700787401575,&quot;width&quot;:1436.256850393701}"/>
</p:tagLst>
</file>

<file path=ppt/tags/tag12.xml><?xml version="1.0" encoding="utf-8"?>
<p:tagLst xmlns:p="http://schemas.openxmlformats.org/presentationml/2006/main">
  <p:tag name="KSO_WM_DIAGRAM_VIRTUALLY_FRAME" val="{&quot;height&quot;:697.75,&quot;left&quot;:161.35299212598426,&quot;top&quot;:99.35700787401575,&quot;width&quot;:1436.256850393701}"/>
</p:tagLst>
</file>

<file path=ppt/tags/tag13.xml><?xml version="1.0" encoding="utf-8"?>
<p:tagLst xmlns:p="http://schemas.openxmlformats.org/presentationml/2006/main">
  <p:tag name="KSO_WM_UNIT_TABLE_BEAUTIFY" val="smartTable{eb0d3daf-cfa6-409f-b3b6-9e6af205c1f4}"/>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697.75,&quot;left&quot;:161.35299212598426,&quot;top&quot;:99.35700787401575,&quot;width&quot;:1436.256850393701}"/>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697.75,&quot;left&quot;:161.35299212598426,&quot;top&quot;:99.35700787401575,&quot;width&quot;:1436.25685039370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697.75,&quot;left&quot;:161.35299212598426,&quot;top&quot;:99.35700787401575,&quot;width&quot;:1436.25685039370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697.75,&quot;left&quot;:161.35299212598426,&quot;top&quot;:99.35700787401575,&quot;width&quot;:1436.25685039370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PP_MARK_KEY" val="ef6ef90f-7b25-471e-98ba-ae76e8d6b218"/>
  <p:tag name="COMMONDATA" val="eyJoZGlkIjoiODM4NzM3YjBmOGRmNzIyYjhhNjdmZTg3OGEyZGIzNjQifQ=="/>
  <p:tag name="commondata" val="eyJoZGlkIjoiMDFmZjUwNDM5MjMwMTNjYjBjOTkyYzk0MDFhZjg4YWYifQ=="/>
</p:tagLst>
</file>

<file path=ppt/tags/tag6.xml><?xml version="1.0" encoding="utf-8"?>
<p:tagLst xmlns:p="http://schemas.openxmlformats.org/presentationml/2006/main">
  <p:tag name="KSO_WM_DIAGRAM_VIRTUALLY_FRAME" val="{&quot;height&quot;:697.75,&quot;left&quot;:161.35299212598426,&quot;top&quot;:99.35700787401575,&quot;width&quot;:1436.256850393701}"/>
</p:tagLst>
</file>

<file path=ppt/tags/tag7.xml><?xml version="1.0" encoding="utf-8"?>
<p:tagLst xmlns:p="http://schemas.openxmlformats.org/presentationml/2006/main">
  <p:tag name="KSO_WM_DIAGRAM_VIRTUALLY_FRAME" val="{&quot;height&quot;:697.75,&quot;left&quot;:161.35299212598426,&quot;top&quot;:99.35700787401575,&quot;width&quot;:1436.256850393701}"/>
</p:tagLst>
</file>

<file path=ppt/tags/tag8.xml><?xml version="1.0" encoding="utf-8"?>
<p:tagLst xmlns:p="http://schemas.openxmlformats.org/presentationml/2006/main">
  <p:tag name="KSO_WM_DIAGRAM_VIRTUALLY_FRAME" val="{&quot;height&quot;:697.75,&quot;left&quot;:161.35299212598426,&quot;top&quot;:99.35700787401575,&quot;width&quot;:1436.256850393701}"/>
</p:tagLst>
</file>

<file path=ppt/tags/tag9.xml><?xml version="1.0" encoding="utf-8"?>
<p:tagLst xmlns:p="http://schemas.openxmlformats.org/presentationml/2006/main">
  <p:tag name="KSO_WM_DIAGRAM_VIRTUALLY_FRAME" val="{&quot;height&quot;:697.75,&quot;left&quot;:161.35299212598426,&quot;top&quot;:99.35700787401575,&quot;width&quot;:1436.2568503937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4709</Words>
  <Application>WPS 演示</Application>
  <PresentationFormat>自定义</PresentationFormat>
  <Paragraphs>384</Paragraphs>
  <Slides>32</Slides>
  <Notes>3</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32</vt:i4>
      </vt:variant>
    </vt:vector>
  </HeadingPairs>
  <TitlesOfParts>
    <vt:vector size="52" baseType="lpstr">
      <vt:lpstr>Arial</vt:lpstr>
      <vt:lpstr>宋体</vt:lpstr>
      <vt:lpstr>Wingdings</vt:lpstr>
      <vt:lpstr>思源黑体-粗体 Medium</vt:lpstr>
      <vt:lpstr>黑体</vt:lpstr>
      <vt:lpstr>思源黑体-粗体</vt:lpstr>
      <vt:lpstr>29LT Bukra Semi Condensed</vt:lpstr>
      <vt:lpstr>思源黑体-粗体 Heavy</vt:lpstr>
      <vt:lpstr>Times New Roman</vt:lpstr>
      <vt:lpstr>Courier New</vt:lpstr>
      <vt:lpstr>Calibri</vt:lpstr>
      <vt:lpstr>微软雅黑</vt:lpstr>
      <vt:lpstr>Arial Unicode MS</vt:lpstr>
      <vt:lpstr>思源黑体-粗体</vt:lpstr>
      <vt:lpstr>29LT Bukra Semi Condensed Medium</vt:lpstr>
      <vt:lpstr>NumberOnly</vt:lpstr>
      <vt:lpstr>Segoe Print</vt:lpstr>
      <vt:lpstr>Office Theme</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蓝白色简约演示文稿	</dc:title>
  <dc:creator/>
  <cp:lastModifiedBy>墨髯</cp:lastModifiedBy>
  <cp:revision>13</cp:revision>
  <dcterms:created xsi:type="dcterms:W3CDTF">2023-06-11T15:34:00Z</dcterms:created>
  <dcterms:modified xsi:type="dcterms:W3CDTF">2024-06-02T15:23:24Z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21201474BA194269B2FC15821792436C_12</vt:lpwstr>
  </property>
  <property fmtid="{D5CDD505-2E9C-101B-9397-08002B2CF9AE}" pid="3" name="KSOProductBuildVer">
    <vt:lpwstr>2052-12.1.0.16729</vt:lpwstr>
  </property>
</Properties>
</file>